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87" r:id="rId4"/>
    <p:sldId id="289" r:id="rId5"/>
    <p:sldId id="294" r:id="rId6"/>
    <p:sldId id="290" r:id="rId7"/>
    <p:sldId id="291" r:id="rId8"/>
    <p:sldId id="267" r:id="rId9"/>
    <p:sldId id="270" r:id="rId10"/>
    <p:sldId id="272" r:id="rId11"/>
    <p:sldId id="271" r:id="rId12"/>
    <p:sldId id="269" r:id="rId13"/>
    <p:sldId id="293" r:id="rId14"/>
    <p:sldId id="273" r:id="rId15"/>
    <p:sldId id="292" r:id="rId16"/>
    <p:sldId id="275" r:id="rId17"/>
    <p:sldId id="257"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84105" autoAdjust="0"/>
  </p:normalViewPr>
  <p:slideViewPr>
    <p:cSldViewPr snapToGrid="0">
      <p:cViewPr varScale="1">
        <p:scale>
          <a:sx n="86" d="100"/>
          <a:sy n="86" d="100"/>
        </p:scale>
        <p:origin x="71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61598-9CF7-4F08-A3C9-A46D278D5283}" type="datetimeFigureOut">
              <a:rPr lang="zh-CN" altLang="en-US" smtClean="0"/>
              <a:t>2019/6/20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123F7-33AC-49FC-98FE-CDCB04AFBDAD}" type="slidenum">
              <a:rPr lang="zh-CN" altLang="en-US" smtClean="0"/>
              <a:t>‹#›</a:t>
            </a:fld>
            <a:endParaRPr lang="zh-CN" altLang="en-US"/>
          </a:p>
        </p:txBody>
      </p:sp>
    </p:spTree>
    <p:extLst>
      <p:ext uri="{BB962C8B-B14F-4D97-AF65-F5344CB8AC3E}">
        <p14:creationId xmlns:p14="http://schemas.microsoft.com/office/powerpoint/2010/main" val="257817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Today’s topic is the question that </a:t>
            </a:r>
            <a:r>
              <a:rPr lang="en-US" altLang="zh-CN" dirty="0" err="1"/>
              <a:t>isoda</a:t>
            </a:r>
            <a:r>
              <a:rPr lang="en-US" altLang="zh-CN" dirty="0"/>
              <a:t> sensei gives us, So I use this as the topic.</a:t>
            </a:r>
            <a:endParaRPr lang="zh-CN" altLang="en-US" dirty="0"/>
          </a:p>
        </p:txBody>
      </p:sp>
      <p:sp>
        <p:nvSpPr>
          <p:cNvPr id="4" name="灯片编号占位符 3"/>
          <p:cNvSpPr>
            <a:spLocks noGrp="1"/>
          </p:cNvSpPr>
          <p:nvPr>
            <p:ph type="sldNum" sz="quarter" idx="5"/>
          </p:nvPr>
        </p:nvSpPr>
        <p:spPr/>
        <p:txBody>
          <a:bodyPr/>
          <a:lstStyle/>
          <a:p>
            <a:fld id="{B98123F7-33AC-49FC-98FE-CDCB04AFBDAD}" type="slidenum">
              <a:rPr lang="zh-CN" altLang="en-US" smtClean="0"/>
              <a:t>1</a:t>
            </a:fld>
            <a:endParaRPr lang="zh-CN" altLang="en-US"/>
          </a:p>
        </p:txBody>
      </p:sp>
    </p:spTree>
    <p:extLst>
      <p:ext uri="{BB962C8B-B14F-4D97-AF65-F5344CB8AC3E}">
        <p14:creationId xmlns:p14="http://schemas.microsoft.com/office/powerpoint/2010/main" val="338285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Envelop curve is determined using load-displacement data from the test, </a:t>
            </a:r>
            <a:r>
              <a:rPr lang="en-US" altLang="zh-CN" dirty="0" err="1"/>
              <a:t>Py</a:t>
            </a:r>
            <a:endParaRPr lang="zh-CN" altLang="en-US" dirty="0"/>
          </a:p>
        </p:txBody>
      </p:sp>
      <p:sp>
        <p:nvSpPr>
          <p:cNvPr id="4" name="灯片编号占位符 3"/>
          <p:cNvSpPr>
            <a:spLocks noGrp="1"/>
          </p:cNvSpPr>
          <p:nvPr>
            <p:ph type="sldNum" sz="quarter" idx="5"/>
          </p:nvPr>
        </p:nvSpPr>
        <p:spPr/>
        <p:txBody>
          <a:bodyPr/>
          <a:lstStyle/>
          <a:p>
            <a:fld id="{B98123F7-33AC-49FC-98FE-CDCB04AFBDAD}" type="slidenum">
              <a:rPr lang="zh-CN" altLang="en-US" smtClean="0"/>
              <a:t>15</a:t>
            </a:fld>
            <a:endParaRPr lang="zh-CN" altLang="en-US"/>
          </a:p>
        </p:txBody>
      </p:sp>
    </p:spTree>
    <p:extLst>
      <p:ext uri="{BB962C8B-B14F-4D97-AF65-F5344CB8AC3E}">
        <p14:creationId xmlns:p14="http://schemas.microsoft.com/office/powerpoint/2010/main" val="197003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0.8pmax or displacement corresponding to 1/15</a:t>
            </a:r>
            <a:endParaRPr lang="zh-CN" altLang="en-US" dirty="0"/>
          </a:p>
        </p:txBody>
      </p:sp>
      <p:sp>
        <p:nvSpPr>
          <p:cNvPr id="4" name="灯片编号占位符 3"/>
          <p:cNvSpPr>
            <a:spLocks noGrp="1"/>
          </p:cNvSpPr>
          <p:nvPr>
            <p:ph type="sldNum" sz="quarter" idx="5"/>
          </p:nvPr>
        </p:nvSpPr>
        <p:spPr/>
        <p:txBody>
          <a:bodyPr/>
          <a:lstStyle/>
          <a:p>
            <a:fld id="{B98123F7-33AC-49FC-98FE-CDCB04AFBDAD}" type="slidenum">
              <a:rPr lang="zh-CN" altLang="en-US" smtClean="0"/>
              <a:t>16</a:t>
            </a:fld>
            <a:endParaRPr lang="zh-CN" altLang="en-US"/>
          </a:p>
        </p:txBody>
      </p:sp>
    </p:spTree>
    <p:extLst>
      <p:ext uri="{BB962C8B-B14F-4D97-AF65-F5344CB8AC3E}">
        <p14:creationId xmlns:p14="http://schemas.microsoft.com/office/powerpoint/2010/main" val="148376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introduce follow this content, and during my introduce I will make comparison between Japanese Standard with US standard</a:t>
            </a:r>
            <a:endParaRPr lang="zh-CN" altLang="en-US" dirty="0"/>
          </a:p>
        </p:txBody>
      </p:sp>
      <p:sp>
        <p:nvSpPr>
          <p:cNvPr id="4" name="灯片编号占位符 3"/>
          <p:cNvSpPr>
            <a:spLocks noGrp="1"/>
          </p:cNvSpPr>
          <p:nvPr>
            <p:ph type="sldNum" sz="quarter" idx="5"/>
          </p:nvPr>
        </p:nvSpPr>
        <p:spPr/>
        <p:txBody>
          <a:bodyPr/>
          <a:lstStyle/>
          <a:p>
            <a:fld id="{B98123F7-33AC-49FC-98FE-CDCB04AFBDAD}" type="slidenum">
              <a:rPr lang="zh-CN" altLang="en-US" smtClean="0"/>
              <a:t>2</a:t>
            </a:fld>
            <a:endParaRPr lang="zh-CN" altLang="en-US"/>
          </a:p>
        </p:txBody>
      </p:sp>
    </p:spTree>
    <p:extLst>
      <p:ext uri="{BB962C8B-B14F-4D97-AF65-F5344CB8AC3E}">
        <p14:creationId xmlns:p14="http://schemas.microsoft.com/office/powerpoint/2010/main" val="42134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what is Vs, Vs is a nominal unit shear strength tabulated in SDPWS building standard, it can be used to calculate the allowable unit shear strength by multiplying or dividing some factors. And this allowable unit shear strength will be used in ASD and LRFD design method. The unit of the Vs is pound per linear foot, and can be transferred to KN/m</a:t>
            </a:r>
            <a:endParaRPr lang="zh-CN" altLang="en-US" dirty="0"/>
          </a:p>
        </p:txBody>
      </p:sp>
      <p:sp>
        <p:nvSpPr>
          <p:cNvPr id="4" name="灯片编号占位符 3"/>
          <p:cNvSpPr>
            <a:spLocks noGrp="1"/>
          </p:cNvSpPr>
          <p:nvPr>
            <p:ph type="sldNum" sz="quarter" idx="5"/>
          </p:nvPr>
        </p:nvSpPr>
        <p:spPr/>
        <p:txBody>
          <a:bodyPr/>
          <a:lstStyle/>
          <a:p>
            <a:fld id="{B98123F7-33AC-49FC-98FE-CDCB04AFBDAD}" type="slidenum">
              <a:rPr lang="zh-CN" altLang="en-US" smtClean="0"/>
              <a:t>3</a:t>
            </a:fld>
            <a:endParaRPr lang="zh-CN" altLang="en-US"/>
          </a:p>
        </p:txBody>
      </p:sp>
    </p:spTree>
    <p:extLst>
      <p:ext uri="{BB962C8B-B14F-4D97-AF65-F5344CB8AC3E}">
        <p14:creationId xmlns:p14="http://schemas.microsoft.com/office/powerpoint/2010/main" val="241779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Vs was tested according to </a:t>
            </a:r>
            <a:r>
              <a:rPr lang="en-US" altLang="zh-CN" dirty="0" err="1"/>
              <a:t>ASTMxxxxxxx</a:t>
            </a:r>
            <a:r>
              <a:rPr lang="en-US" altLang="zh-CN" dirty="0"/>
              <a:t>, u can see the title of the standard, and the mainly difference is one is xxx the static load. And Static load is used to determine the FEM and </a:t>
            </a:r>
            <a:r>
              <a:rPr lang="en-US" altLang="zh-CN" dirty="0" err="1"/>
              <a:t>Δm</a:t>
            </a:r>
            <a:r>
              <a:rPr lang="en-US" altLang="zh-CN" dirty="0"/>
              <a:t>.</a:t>
            </a:r>
            <a:r>
              <a:rPr lang="zh-CN" altLang="en-US" dirty="0"/>
              <a:t>   </a:t>
            </a:r>
            <a:r>
              <a:rPr lang="en-US" altLang="zh-CN" dirty="0"/>
              <a:t>Talking</a:t>
            </a:r>
            <a:r>
              <a:rPr lang="zh-CN" altLang="en-US" dirty="0"/>
              <a:t> </a:t>
            </a:r>
            <a:r>
              <a:rPr lang="en-US" altLang="zh-CN" dirty="0"/>
              <a:t>about</a:t>
            </a:r>
            <a:r>
              <a:rPr lang="zh-CN" altLang="en-US" dirty="0"/>
              <a:t> </a:t>
            </a:r>
            <a:r>
              <a:rPr lang="en-US" altLang="zh-CN" dirty="0"/>
              <a:t>FEM. Today we mainly focus on the Vs determine method, so we mainly focus on ASTM E2126</a:t>
            </a:r>
            <a:endParaRPr lang="zh-CN" altLang="en-US" dirty="0"/>
          </a:p>
        </p:txBody>
      </p:sp>
      <p:sp>
        <p:nvSpPr>
          <p:cNvPr id="4" name="灯片编号占位符 3"/>
          <p:cNvSpPr>
            <a:spLocks noGrp="1"/>
          </p:cNvSpPr>
          <p:nvPr>
            <p:ph type="sldNum" sz="quarter" idx="5"/>
          </p:nvPr>
        </p:nvSpPr>
        <p:spPr/>
        <p:txBody>
          <a:bodyPr/>
          <a:lstStyle/>
          <a:p>
            <a:fld id="{B98123F7-33AC-49FC-98FE-CDCB04AFBDAD}" type="slidenum">
              <a:rPr lang="zh-CN" altLang="en-US" smtClean="0"/>
              <a:t>4</a:t>
            </a:fld>
            <a:endParaRPr lang="zh-CN" altLang="en-US"/>
          </a:p>
        </p:txBody>
      </p:sp>
    </p:spTree>
    <p:extLst>
      <p:ext uri="{BB962C8B-B14F-4D97-AF65-F5344CB8AC3E}">
        <p14:creationId xmlns:p14="http://schemas.microsoft.com/office/powerpoint/2010/main" val="146697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Vs was tested according to </a:t>
            </a:r>
            <a:r>
              <a:rPr lang="en-US" altLang="zh-CN" dirty="0" err="1"/>
              <a:t>ASTMxxxxxxx</a:t>
            </a:r>
            <a:r>
              <a:rPr lang="en-US" altLang="zh-CN" dirty="0"/>
              <a:t>, u can see the title of the standard, and the mainly difference is one is xxx the static load. And Static load is used to determine the FEM and </a:t>
            </a:r>
            <a:r>
              <a:rPr lang="en-US" altLang="zh-CN" dirty="0" err="1"/>
              <a:t>Δm</a:t>
            </a:r>
            <a:r>
              <a:rPr lang="en-US" altLang="zh-CN" dirty="0"/>
              <a:t>.</a:t>
            </a:r>
            <a:r>
              <a:rPr lang="zh-CN" altLang="en-US" dirty="0"/>
              <a:t>   </a:t>
            </a:r>
            <a:r>
              <a:rPr lang="en-US" altLang="zh-CN" dirty="0"/>
              <a:t>Talking</a:t>
            </a:r>
            <a:r>
              <a:rPr lang="zh-CN" altLang="en-US" dirty="0"/>
              <a:t> </a:t>
            </a:r>
            <a:r>
              <a:rPr lang="en-US" altLang="zh-CN" dirty="0"/>
              <a:t>about</a:t>
            </a:r>
            <a:r>
              <a:rPr lang="zh-CN" altLang="en-US" dirty="0"/>
              <a:t> </a:t>
            </a:r>
            <a:r>
              <a:rPr lang="en-US" altLang="zh-CN" dirty="0"/>
              <a:t>FEM. Today we mainly focus on the Vs determine method, so we mainly focus on ASTM E2126</a:t>
            </a:r>
            <a:endParaRPr lang="zh-CN" altLang="en-US" dirty="0"/>
          </a:p>
        </p:txBody>
      </p:sp>
      <p:sp>
        <p:nvSpPr>
          <p:cNvPr id="4" name="灯片编号占位符 3"/>
          <p:cNvSpPr>
            <a:spLocks noGrp="1"/>
          </p:cNvSpPr>
          <p:nvPr>
            <p:ph type="sldNum" sz="quarter" idx="5"/>
          </p:nvPr>
        </p:nvSpPr>
        <p:spPr/>
        <p:txBody>
          <a:bodyPr/>
          <a:lstStyle/>
          <a:p>
            <a:fld id="{B98123F7-33AC-49FC-98FE-CDCB04AFBDAD}" type="slidenum">
              <a:rPr lang="zh-CN" altLang="en-US" smtClean="0"/>
              <a:t>5</a:t>
            </a:fld>
            <a:endParaRPr lang="zh-CN" altLang="en-US"/>
          </a:p>
        </p:txBody>
      </p:sp>
    </p:spTree>
    <p:extLst>
      <p:ext uri="{BB962C8B-B14F-4D97-AF65-F5344CB8AC3E}">
        <p14:creationId xmlns:p14="http://schemas.microsoft.com/office/powerpoint/2010/main" val="49871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lets talking about the specimens, as u might know the wood-framed shear wall is influenced by a lot of factors like frame, bracing element…..</a:t>
            </a:r>
            <a:r>
              <a:rPr lang="en-US" altLang="zh-CN" dirty="0" err="1"/>
              <a:t>xxxxx</a:t>
            </a:r>
            <a:r>
              <a:rPr lang="en-US" altLang="zh-CN" dirty="0"/>
              <a:t>, so each individual wall has its own value of Vs. before we conduct our test we should determine which kind of shear wall we are purposed on. All the material and test setup should </a:t>
            </a:r>
            <a:r>
              <a:rPr lang="en-US" altLang="zh-CN" dirty="0" err="1"/>
              <a:t>representive</a:t>
            </a:r>
            <a:r>
              <a:rPr lang="en-US" altLang="zh-CN" dirty="0"/>
              <a:t> </a:t>
            </a:r>
            <a:r>
              <a:rPr lang="en-US" altLang="ja-JP" dirty="0"/>
              <a:t>of those to be used in the actual building construction.</a:t>
            </a:r>
            <a:endParaRPr lang="zh-CN" altLang="en-US" dirty="0"/>
          </a:p>
        </p:txBody>
      </p:sp>
      <p:sp>
        <p:nvSpPr>
          <p:cNvPr id="4" name="灯片编号占位符 3"/>
          <p:cNvSpPr>
            <a:spLocks noGrp="1"/>
          </p:cNvSpPr>
          <p:nvPr>
            <p:ph type="sldNum" sz="quarter" idx="5"/>
          </p:nvPr>
        </p:nvSpPr>
        <p:spPr/>
        <p:txBody>
          <a:bodyPr/>
          <a:lstStyle/>
          <a:p>
            <a:fld id="{B98123F7-33AC-49FC-98FE-CDCB04AFBDAD}" type="slidenum">
              <a:rPr lang="zh-CN" altLang="en-US" smtClean="0"/>
              <a:t>6</a:t>
            </a:fld>
            <a:endParaRPr lang="zh-CN" altLang="en-US"/>
          </a:p>
        </p:txBody>
      </p:sp>
    </p:spTree>
    <p:extLst>
      <p:ext uri="{BB962C8B-B14F-4D97-AF65-F5344CB8AC3E}">
        <p14:creationId xmlns:p14="http://schemas.microsoft.com/office/powerpoint/2010/main" val="400401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8123F7-33AC-49FC-98FE-CDCB04AFBDAD}" type="slidenum">
              <a:rPr lang="zh-CN" altLang="en-US" smtClean="0"/>
              <a:t>7</a:t>
            </a:fld>
            <a:endParaRPr lang="zh-CN" altLang="en-US"/>
          </a:p>
        </p:txBody>
      </p:sp>
    </p:spTree>
    <p:extLst>
      <p:ext uri="{BB962C8B-B14F-4D97-AF65-F5344CB8AC3E}">
        <p14:creationId xmlns:p14="http://schemas.microsoft.com/office/powerpoint/2010/main" val="271780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cyclic displacement of the actuator shall be controlled to follow three kinds of loading method.  </a:t>
            </a:r>
          </a:p>
          <a:p>
            <a:endParaRPr lang="en-US" altLang="zh-CN" dirty="0"/>
          </a:p>
          <a:p>
            <a:r>
              <a:rPr lang="en-US" altLang="zh-CN" dirty="0"/>
              <a:t>The second pattern is also increase 25% of each phase</a:t>
            </a:r>
            <a:r>
              <a:rPr lang="zh-CN" altLang="en-US" dirty="0"/>
              <a:t>， </a:t>
            </a:r>
            <a:r>
              <a:rPr lang="en-US" altLang="zh-CN" dirty="0"/>
              <a:t>lets enlarge one phase </a:t>
            </a:r>
            <a:endParaRPr lang="zh-CN" altLang="en-US" dirty="0"/>
          </a:p>
        </p:txBody>
      </p:sp>
      <p:sp>
        <p:nvSpPr>
          <p:cNvPr id="4" name="灯片编号占位符 3"/>
          <p:cNvSpPr>
            <a:spLocks noGrp="1"/>
          </p:cNvSpPr>
          <p:nvPr>
            <p:ph type="sldNum" sz="quarter" idx="5"/>
          </p:nvPr>
        </p:nvSpPr>
        <p:spPr/>
        <p:txBody>
          <a:bodyPr/>
          <a:lstStyle/>
          <a:p>
            <a:fld id="{B98123F7-33AC-49FC-98FE-CDCB04AFBDAD}" type="slidenum">
              <a:rPr lang="zh-CN" altLang="en-US" smtClean="0"/>
              <a:t>9</a:t>
            </a:fld>
            <a:endParaRPr lang="zh-CN" altLang="en-US"/>
          </a:p>
        </p:txBody>
      </p:sp>
    </p:spTree>
    <p:extLst>
      <p:ext uri="{BB962C8B-B14F-4D97-AF65-F5344CB8AC3E}">
        <p14:creationId xmlns:p14="http://schemas.microsoft.com/office/powerpoint/2010/main" val="134549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8123F7-33AC-49FC-98FE-CDCB04AFBDAD}" type="slidenum">
              <a:rPr lang="zh-CN" altLang="en-US" smtClean="0"/>
              <a:t>12</a:t>
            </a:fld>
            <a:endParaRPr lang="zh-CN" altLang="en-US"/>
          </a:p>
        </p:txBody>
      </p:sp>
    </p:spTree>
    <p:extLst>
      <p:ext uri="{BB962C8B-B14F-4D97-AF65-F5344CB8AC3E}">
        <p14:creationId xmlns:p14="http://schemas.microsoft.com/office/powerpoint/2010/main" val="116637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8D5861A-3631-4735-A114-4BE5B6C7BF5B}" type="datetimeFigureOut">
              <a:rPr kumimoji="1" lang="ja-JP" altLang="en-US" smtClean="0"/>
              <a:t>2019/6/20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347716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8D5861A-3631-4735-A114-4BE5B6C7BF5B}" type="datetimeFigureOut">
              <a:rPr kumimoji="1" lang="ja-JP" altLang="en-US" smtClean="0"/>
              <a:t>2019/6/20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10835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8D5861A-3631-4735-A114-4BE5B6C7BF5B}" type="datetimeFigureOut">
              <a:rPr kumimoji="1" lang="ja-JP" altLang="en-US" smtClean="0"/>
              <a:t>2019/6/20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304592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8D5861A-3631-4735-A114-4BE5B6C7BF5B}" type="datetimeFigureOut">
              <a:rPr kumimoji="1" lang="ja-JP" altLang="en-US" smtClean="0"/>
              <a:t>2019/6/20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295910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8D5861A-3631-4735-A114-4BE5B6C7BF5B}" type="datetimeFigureOut">
              <a:rPr kumimoji="1" lang="ja-JP" altLang="en-US" smtClean="0"/>
              <a:t>2019/6/20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45211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8D5861A-3631-4735-A114-4BE5B6C7BF5B}" type="datetimeFigureOut">
              <a:rPr kumimoji="1" lang="ja-JP" altLang="en-US" smtClean="0"/>
              <a:t>2019/6/20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49165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8D5861A-3631-4735-A114-4BE5B6C7BF5B}" type="datetimeFigureOut">
              <a:rPr kumimoji="1" lang="ja-JP" altLang="en-US" smtClean="0"/>
              <a:t>2019/6/20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334903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8D5861A-3631-4735-A114-4BE5B6C7BF5B}" type="datetimeFigureOut">
              <a:rPr kumimoji="1" lang="ja-JP" altLang="en-US" smtClean="0"/>
              <a:t>2019/6/20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403926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8D5861A-3631-4735-A114-4BE5B6C7BF5B}" type="datetimeFigureOut">
              <a:rPr kumimoji="1" lang="ja-JP" altLang="en-US" smtClean="0"/>
              <a:t>2019/6/20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249533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8D5861A-3631-4735-A114-4BE5B6C7BF5B}" type="datetimeFigureOut">
              <a:rPr kumimoji="1" lang="ja-JP" altLang="en-US" smtClean="0"/>
              <a:t>2019/6/20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10151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8D5861A-3631-4735-A114-4BE5B6C7BF5B}" type="datetimeFigureOut">
              <a:rPr kumimoji="1" lang="ja-JP" altLang="en-US" smtClean="0"/>
              <a:t>2019/6/20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388174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5861A-3631-4735-A114-4BE5B6C7BF5B}" type="datetimeFigureOut">
              <a:rPr kumimoji="1" lang="ja-JP" altLang="en-US" smtClean="0"/>
              <a:t>2019/6/20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FCA9F-3D3C-4DE9-BE8B-5486B09C6D08}" type="slidenum">
              <a:rPr kumimoji="1" lang="ja-JP" altLang="en-US" smtClean="0"/>
              <a:t>‹#›</a:t>
            </a:fld>
            <a:endParaRPr kumimoji="1" lang="ja-JP" altLang="en-US"/>
          </a:p>
        </p:txBody>
      </p:sp>
    </p:spTree>
    <p:extLst>
      <p:ext uri="{BB962C8B-B14F-4D97-AF65-F5344CB8AC3E}">
        <p14:creationId xmlns:p14="http://schemas.microsoft.com/office/powerpoint/2010/main" val="358650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7350" y="1897905"/>
            <a:ext cx="9983972" cy="2387600"/>
          </a:xfrm>
        </p:spPr>
        <p:txBody>
          <a:bodyPr>
            <a:normAutofit fontScale="90000"/>
          </a:bodyPr>
          <a:lstStyle/>
          <a:p>
            <a:r>
              <a:rPr lang="en-US" altLang="ja-JP" dirty="0">
                <a:latin typeface="Calibri" panose="020F0502020204030204" pitchFamily="34" charset="0"/>
                <a:cs typeface="Calibri" panose="020F0502020204030204" pitchFamily="34" charset="0"/>
              </a:rPr>
              <a:t>The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Background of Nominal Unit shear strength(V</a:t>
            </a:r>
            <a:r>
              <a:rPr lang="en-US" altLang="zh-CN" baseline="-25000" dirty="0">
                <a:latin typeface="Calibri" panose="020F0502020204030204" pitchFamily="34" charset="0"/>
                <a:cs typeface="Calibri" panose="020F0502020204030204" pitchFamily="34" charset="0"/>
              </a:rPr>
              <a:t>s</a:t>
            </a:r>
            <a:r>
              <a:rPr lang="en-US" altLang="zh-CN" dirty="0">
                <a:latin typeface="Calibri" panose="020F0502020204030204" pitchFamily="34" charset="0"/>
                <a:cs typeface="Calibri" panose="020F0502020204030204" pitchFamily="34" charset="0"/>
              </a:rPr>
              <a:t>) for shear wall in US standard </a:t>
            </a:r>
            <a:endParaRPr kumimoji="1" lang="ja-JP" altLang="en-US" dirty="0">
              <a:latin typeface="Calibri" panose="020F0502020204030204" pitchFamily="34" charset="0"/>
              <a:cs typeface="Calibri" panose="020F0502020204030204" pitchFamily="34" charset="0"/>
            </a:endParaRPr>
          </a:p>
        </p:txBody>
      </p:sp>
      <p:sp>
        <p:nvSpPr>
          <p:cNvPr id="3" name="サブタイトル 2"/>
          <p:cNvSpPr>
            <a:spLocks noGrp="1"/>
          </p:cNvSpPr>
          <p:nvPr>
            <p:ph type="subTitle" idx="1"/>
          </p:nvPr>
        </p:nvSpPr>
        <p:spPr>
          <a:xfrm>
            <a:off x="1524000" y="4498682"/>
            <a:ext cx="9144000" cy="1655762"/>
          </a:xfrm>
        </p:spPr>
        <p:txBody>
          <a:bodyPr/>
          <a:lstStyle/>
          <a:p>
            <a:r>
              <a:rPr kumimoji="1" lang="en-US" altLang="ja-JP" dirty="0">
                <a:latin typeface="Calibri" panose="020F0502020204030204" pitchFamily="34" charset="0"/>
                <a:cs typeface="Calibri" panose="020F0502020204030204" pitchFamily="34" charset="0"/>
              </a:rPr>
              <a:t>L</a:t>
            </a:r>
            <a:r>
              <a:rPr kumimoji="1" lang="en-US" altLang="zh-CN" dirty="0">
                <a:latin typeface="Calibri" panose="020F0502020204030204" pitchFamily="34" charset="0"/>
                <a:cs typeface="Calibri" panose="020F0502020204030204" pitchFamily="34" charset="0"/>
              </a:rPr>
              <a:t>i Rui </a:t>
            </a:r>
            <a:r>
              <a:rPr kumimoji="1"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Zhao Jianchi</a:t>
            </a:r>
            <a:endParaRPr kumimoji="1"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153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76745" y="3429000"/>
            <a:ext cx="4989945" cy="1906404"/>
          </a:xfrm>
        </p:spPr>
        <p:txBody>
          <a:bodyPr>
            <a:normAutofit/>
          </a:bodyPr>
          <a:lstStyle/>
          <a:p>
            <a:pPr marL="0" indent="0">
              <a:buNone/>
            </a:pPr>
            <a:r>
              <a:rPr lang="en-US" altLang="ja-JP" sz="1800" dirty="0">
                <a:latin typeface="Times New Roman" panose="02020603050405020304" pitchFamily="18" charset="0"/>
                <a:cs typeface="Times New Roman" panose="02020603050405020304" pitchFamily="18" charset="0"/>
              </a:rPr>
              <a:t>Each phase of the second pattern contains one initial cycle, three decay cycles, and a number of stabilization cycles. For nailed wood frame walls, three stabilization cycles is enough.</a:t>
            </a:r>
            <a:endParaRPr kumimoji="1" lang="en-US" altLang="ja-JP" sz="2000" dirty="0">
              <a:latin typeface="Times New Roman" panose="02020603050405020304" pitchFamily="18" charset="0"/>
              <a:cs typeface="Times New Roman" panose="02020603050405020304" pitchFamily="18" charset="0"/>
            </a:endParaRPr>
          </a:p>
          <a:p>
            <a:pPr marL="0" indent="0">
              <a:buNone/>
            </a:pPr>
            <a:r>
              <a:rPr lang="en-US" altLang="ja-JP" sz="1800" dirty="0">
                <a:latin typeface="Times New Roman" panose="02020603050405020304" pitchFamily="18" charset="0"/>
                <a:cs typeface="Times New Roman" panose="02020603050405020304" pitchFamily="18" charset="0"/>
              </a:rPr>
              <a:t>The amplitude of each decay cycle decreases by 25% of initial displacement.</a:t>
            </a:r>
            <a:endParaRPr kumimoji="1" lang="ja-JP" altLang="en-US" sz="1800" dirty="0">
              <a:latin typeface="Times New Roman" panose="02020603050405020304" pitchFamily="18" charset="0"/>
              <a:cs typeface="Times New Roman" panose="02020603050405020304" pitchFamily="18" charset="0"/>
            </a:endParaRPr>
          </a:p>
        </p:txBody>
      </p:sp>
      <p:pic>
        <p:nvPicPr>
          <p:cNvPr id="4" name="図 3"/>
          <p:cNvPicPr>
            <a:picLocks noChangeAspect="1"/>
          </p:cNvPicPr>
          <p:nvPr/>
        </p:nvPicPr>
        <p:blipFill>
          <a:blip r:embed="rId2"/>
          <a:stretch>
            <a:fillRect/>
          </a:stretch>
        </p:blipFill>
        <p:spPr>
          <a:xfrm>
            <a:off x="6096000" y="2325340"/>
            <a:ext cx="5494486" cy="3264197"/>
          </a:xfrm>
          <a:prstGeom prst="rect">
            <a:avLst/>
          </a:prstGeom>
        </p:spPr>
      </p:pic>
      <p:sp>
        <p:nvSpPr>
          <p:cNvPr id="11" name="矩形 10">
            <a:extLst>
              <a:ext uri="{FF2B5EF4-FFF2-40B4-BE49-F238E27FC236}">
                <a16:creationId xmlns:a16="http://schemas.microsoft.com/office/drawing/2014/main" id="{3FC16792-ADE7-4652-81EE-C0C97E665BB4}"/>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タイトル 1">
            <a:extLst>
              <a:ext uri="{FF2B5EF4-FFF2-40B4-BE49-F238E27FC236}">
                <a16:creationId xmlns:a16="http://schemas.microsoft.com/office/drawing/2014/main" id="{61E3B518-7B46-4311-8963-76916B0DC0F2}"/>
              </a:ext>
            </a:extLst>
          </p:cNvPr>
          <p:cNvSpPr>
            <a:spLocks noGrp="1"/>
          </p:cNvSpPr>
          <p:nvPr>
            <p:ph type="title"/>
          </p:nvPr>
        </p:nvSpPr>
        <p:spPr>
          <a:xfrm>
            <a:off x="838200" y="365125"/>
            <a:ext cx="10515600" cy="1325563"/>
          </a:xfrm>
        </p:spPr>
        <p:txBody>
          <a:bodyPr/>
          <a:lstStyle/>
          <a:p>
            <a:r>
              <a:rPr kumimoji="1" lang="en-US" altLang="ja-JP" dirty="0">
                <a:latin typeface="Calibri" panose="020F0502020204030204" pitchFamily="34" charset="0"/>
                <a:cs typeface="Calibri" panose="020F0502020204030204" pitchFamily="34" charset="0"/>
              </a:rPr>
              <a:t>Test procedure-loading method</a:t>
            </a:r>
            <a:endParaRPr kumimoji="1" lang="ja-JP" altLang="en-US" dirty="0">
              <a:latin typeface="Calibri" panose="020F0502020204030204" pitchFamily="34" charset="0"/>
              <a:cs typeface="Calibri" panose="020F0502020204030204" pitchFamily="34" charset="0"/>
            </a:endParaRPr>
          </a:p>
        </p:txBody>
      </p:sp>
      <p:sp>
        <p:nvSpPr>
          <p:cNvPr id="13" name="コンテンツ プレースホルダー 2">
            <a:extLst>
              <a:ext uri="{FF2B5EF4-FFF2-40B4-BE49-F238E27FC236}">
                <a16:creationId xmlns:a16="http://schemas.microsoft.com/office/drawing/2014/main" id="{DFDC1882-D86D-4F0F-A874-FEDDFE9E7ED7}"/>
              </a:ext>
            </a:extLst>
          </p:cNvPr>
          <p:cNvSpPr txBox="1">
            <a:spLocks/>
          </p:cNvSpPr>
          <p:nvPr/>
        </p:nvSpPr>
        <p:spPr>
          <a:xfrm>
            <a:off x="976745" y="1867259"/>
            <a:ext cx="5119255" cy="12055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Calibri" panose="020F0502020204030204" pitchFamily="34" charset="0"/>
                <a:cs typeface="Calibri" panose="020F0502020204030204" pitchFamily="34" charset="0"/>
              </a:rPr>
              <a:t>Method-A  SPD method</a:t>
            </a:r>
          </a:p>
          <a:p>
            <a:pPr marL="0" indent="0">
              <a:buFont typeface="Arial" panose="020B0604020202020204" pitchFamily="34" charset="0"/>
              <a:buNone/>
            </a:pPr>
            <a:r>
              <a:rPr lang="en-US" altLang="ja-JP" sz="2400" dirty="0">
                <a:latin typeface="Calibri" panose="020F0502020204030204" pitchFamily="34" charset="0"/>
                <a:cs typeface="Calibri" panose="020F0502020204030204" pitchFamily="34" charset="0"/>
              </a:rPr>
              <a:t>(Sequential-phased Displacement Procedure)</a:t>
            </a:r>
            <a:endParaRPr lang="ja-JP"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380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35665" y="2769833"/>
            <a:ext cx="5870249" cy="2618913"/>
          </a:xfrm>
        </p:spPr>
        <p:txBody>
          <a:bodyPr>
            <a:normAutofit/>
          </a:bodyPr>
          <a:lstStyle/>
          <a:p>
            <a:pPr marL="0" indent="0">
              <a:buNone/>
            </a:pPr>
            <a:r>
              <a:rPr kumimoji="1" lang="en-US" altLang="ja-JP" sz="1600" dirty="0">
                <a:latin typeface="Times New Roman" panose="02020603050405020304" pitchFamily="18" charset="0"/>
                <a:cs typeface="Times New Roman" panose="02020603050405020304" pitchFamily="18" charset="0"/>
              </a:rPr>
              <a:t>ISO Displacement Schedule includes </a:t>
            </a:r>
            <a:r>
              <a:rPr lang="en-US" altLang="ja-JP" sz="1600" dirty="0">
                <a:latin typeface="Times New Roman" panose="02020603050405020304" pitchFamily="18" charset="0"/>
                <a:cs typeface="Times New Roman" panose="02020603050405020304" pitchFamily="18" charset="0"/>
              </a:rPr>
              <a:t>2 patterns</a:t>
            </a:r>
          </a:p>
          <a:p>
            <a:pPr marL="0" indent="0">
              <a:buNone/>
            </a:pPr>
            <a:r>
              <a:rPr lang="en-US" altLang="ja-JP" sz="1600" dirty="0">
                <a:latin typeface="Times New Roman" panose="02020603050405020304" pitchFamily="18" charset="0"/>
                <a:cs typeface="Times New Roman" panose="02020603050405020304" pitchFamily="18" charset="0"/>
              </a:rPr>
              <a:t> The first displacement pattern consists of five single fully reversed cycles at displacements of </a:t>
            </a:r>
            <a:r>
              <a:rPr lang="en-US" altLang="ja-JP" sz="1600" u="sng" dirty="0">
                <a:uFill>
                  <a:solidFill>
                    <a:srgbClr val="FF0000"/>
                  </a:solidFill>
                </a:uFill>
                <a:latin typeface="Times New Roman" panose="02020603050405020304" pitchFamily="18" charset="0"/>
                <a:cs typeface="Times New Roman" panose="02020603050405020304" pitchFamily="18" charset="0"/>
              </a:rPr>
              <a:t>1.25 %, 2.5 %, 5 %, 7.5 %, and 10 % </a:t>
            </a:r>
            <a:r>
              <a:rPr lang="en-US" altLang="ja-JP" sz="1600" dirty="0">
                <a:latin typeface="Times New Roman" panose="02020603050405020304" pitchFamily="18" charset="0"/>
                <a:cs typeface="Times New Roman" panose="02020603050405020304" pitchFamily="18" charset="0"/>
              </a:rPr>
              <a:t>of the ultimate displacement </a:t>
            </a:r>
            <a:r>
              <a:rPr lang="en-US" altLang="ja-JP" sz="1600" dirty="0">
                <a:solidFill>
                  <a:srgbClr val="FF0000"/>
                </a:solidFill>
                <a:latin typeface="Times New Roman" panose="02020603050405020304" pitchFamily="18" charset="0"/>
                <a:cs typeface="Times New Roman" panose="02020603050405020304" pitchFamily="18" charset="0"/>
              </a:rPr>
              <a:t>∆ m</a:t>
            </a:r>
            <a:r>
              <a:rPr lang="en-US" altLang="ja-JP" sz="1600" dirty="0">
                <a:latin typeface="Times New Roman" panose="02020603050405020304" pitchFamily="18" charset="0"/>
                <a:cs typeface="Times New Roman" panose="02020603050405020304" pitchFamily="18" charset="0"/>
              </a:rPr>
              <a:t> . </a:t>
            </a:r>
          </a:p>
          <a:p>
            <a:pPr marL="0" indent="0">
              <a:buNone/>
            </a:pPr>
            <a:endParaRPr lang="en-US" altLang="ja-JP" sz="1600" dirty="0">
              <a:latin typeface="Times New Roman" panose="02020603050405020304" pitchFamily="18" charset="0"/>
              <a:cs typeface="Times New Roman" panose="02020603050405020304" pitchFamily="18" charset="0"/>
            </a:endParaRPr>
          </a:p>
          <a:p>
            <a:pPr marL="0" indent="0">
              <a:buNone/>
            </a:pPr>
            <a:r>
              <a:rPr lang="en-US" altLang="ja-JP" sz="1600" dirty="0">
                <a:latin typeface="Times New Roman" panose="02020603050405020304" pitchFamily="18" charset="0"/>
                <a:cs typeface="Times New Roman" panose="02020603050405020304" pitchFamily="18" charset="0"/>
              </a:rPr>
              <a:t>The second displacement pattern consists of phases, each containing three fully reversed cycles of equal amplitude, at displacements of </a:t>
            </a:r>
            <a:r>
              <a:rPr lang="en-US" altLang="ja-JP" sz="1600" u="sng" dirty="0">
                <a:uFill>
                  <a:solidFill>
                    <a:srgbClr val="FF0000"/>
                  </a:solidFill>
                </a:uFill>
                <a:latin typeface="Times New Roman" panose="02020603050405020304" pitchFamily="18" charset="0"/>
                <a:cs typeface="Times New Roman" panose="02020603050405020304" pitchFamily="18" charset="0"/>
              </a:rPr>
              <a:t>20 %, 40 %, 60 %, 80 %,100 %, and 120 % </a:t>
            </a:r>
            <a:r>
              <a:rPr lang="en-US" altLang="ja-JP" sz="1600" dirty="0">
                <a:latin typeface="Times New Roman" panose="02020603050405020304" pitchFamily="18" charset="0"/>
                <a:cs typeface="Times New Roman" panose="02020603050405020304" pitchFamily="18" charset="0"/>
              </a:rPr>
              <a:t>of the ultimate displacement </a:t>
            </a:r>
            <a:r>
              <a:rPr lang="en-US" altLang="ja-JP" sz="1600" dirty="0">
                <a:solidFill>
                  <a:srgbClr val="FF0000"/>
                </a:solidFill>
                <a:latin typeface="Times New Roman" panose="02020603050405020304" pitchFamily="18" charset="0"/>
                <a:cs typeface="Times New Roman" panose="02020603050405020304" pitchFamily="18" charset="0"/>
              </a:rPr>
              <a:t>∆m</a:t>
            </a:r>
            <a:r>
              <a:rPr lang="en-US" altLang="ja-JP" sz="1600" dirty="0">
                <a:latin typeface="Times New Roman" panose="02020603050405020304" pitchFamily="18" charset="0"/>
                <a:cs typeface="Times New Roman" panose="02020603050405020304" pitchFamily="18" charset="0"/>
              </a:rPr>
              <a:t> </a:t>
            </a:r>
            <a:endParaRPr kumimoji="1" lang="ja-JP" altLang="en-US" sz="1600" dirty="0">
              <a:latin typeface="Times New Roman" panose="02020603050405020304" pitchFamily="18" charset="0"/>
              <a:cs typeface="Times New Roman" panose="02020603050405020304" pitchFamily="18" charset="0"/>
            </a:endParaRPr>
          </a:p>
        </p:txBody>
      </p:sp>
      <p:pic>
        <p:nvPicPr>
          <p:cNvPr id="4" name="図 3"/>
          <p:cNvPicPr>
            <a:picLocks noChangeAspect="1"/>
          </p:cNvPicPr>
          <p:nvPr/>
        </p:nvPicPr>
        <p:blipFill>
          <a:blip r:embed="rId2"/>
          <a:stretch>
            <a:fillRect/>
          </a:stretch>
        </p:blipFill>
        <p:spPr>
          <a:xfrm>
            <a:off x="6805915" y="1680410"/>
            <a:ext cx="3873866" cy="2543949"/>
          </a:xfrm>
          <a:prstGeom prst="rect">
            <a:avLst/>
          </a:prstGeom>
        </p:spPr>
      </p:pic>
      <p:pic>
        <p:nvPicPr>
          <p:cNvPr id="5" name="図 4"/>
          <p:cNvPicPr>
            <a:picLocks noChangeAspect="1"/>
          </p:cNvPicPr>
          <p:nvPr/>
        </p:nvPicPr>
        <p:blipFill>
          <a:blip r:embed="rId3"/>
          <a:stretch>
            <a:fillRect/>
          </a:stretch>
        </p:blipFill>
        <p:spPr>
          <a:xfrm>
            <a:off x="7063024" y="4224359"/>
            <a:ext cx="3873867" cy="2304818"/>
          </a:xfrm>
          <a:prstGeom prst="rect">
            <a:avLst/>
          </a:prstGeom>
        </p:spPr>
      </p:pic>
      <p:sp>
        <p:nvSpPr>
          <p:cNvPr id="8" name="矩形 7">
            <a:extLst>
              <a:ext uri="{FF2B5EF4-FFF2-40B4-BE49-F238E27FC236}">
                <a16:creationId xmlns:a16="http://schemas.microsoft.com/office/drawing/2014/main" id="{C3E0E937-4B54-4F91-A0A4-E72A986FB90F}"/>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タイトル 1">
            <a:extLst>
              <a:ext uri="{FF2B5EF4-FFF2-40B4-BE49-F238E27FC236}">
                <a16:creationId xmlns:a16="http://schemas.microsoft.com/office/drawing/2014/main" id="{18E2F0C3-6F46-4820-B5EA-B002C3D42A74}"/>
              </a:ext>
            </a:extLst>
          </p:cNvPr>
          <p:cNvSpPr>
            <a:spLocks noGrp="1"/>
          </p:cNvSpPr>
          <p:nvPr>
            <p:ph type="title"/>
          </p:nvPr>
        </p:nvSpPr>
        <p:spPr>
          <a:xfrm>
            <a:off x="838200" y="365125"/>
            <a:ext cx="10515600" cy="1325563"/>
          </a:xfrm>
        </p:spPr>
        <p:txBody>
          <a:bodyPr/>
          <a:lstStyle/>
          <a:p>
            <a:r>
              <a:rPr kumimoji="1" lang="en-US" altLang="ja-JP" dirty="0">
                <a:latin typeface="Calibri" panose="020F0502020204030204" pitchFamily="34" charset="0"/>
                <a:cs typeface="Calibri" panose="020F0502020204030204" pitchFamily="34" charset="0"/>
              </a:rPr>
              <a:t>Test procedure-loading method</a:t>
            </a:r>
            <a:endParaRPr kumimoji="1" lang="ja-JP" altLang="en-US" dirty="0">
              <a:latin typeface="Calibri" panose="020F0502020204030204" pitchFamily="34" charset="0"/>
              <a:cs typeface="Calibri" panose="020F0502020204030204" pitchFamily="34" charset="0"/>
            </a:endParaRPr>
          </a:p>
        </p:txBody>
      </p:sp>
      <p:sp>
        <p:nvSpPr>
          <p:cNvPr id="10" name="コンテンツ プレースホルダー 2">
            <a:extLst>
              <a:ext uri="{FF2B5EF4-FFF2-40B4-BE49-F238E27FC236}">
                <a16:creationId xmlns:a16="http://schemas.microsoft.com/office/drawing/2014/main" id="{7F9FA758-49EA-4623-B215-C47696F273C5}"/>
              </a:ext>
            </a:extLst>
          </p:cNvPr>
          <p:cNvSpPr txBox="1">
            <a:spLocks/>
          </p:cNvSpPr>
          <p:nvPr/>
        </p:nvSpPr>
        <p:spPr>
          <a:xfrm>
            <a:off x="976745" y="1867259"/>
            <a:ext cx="5119255" cy="3970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Calibri" panose="020F0502020204030204" pitchFamily="34" charset="0"/>
                <a:cs typeface="Calibri" panose="020F0502020204030204" pitchFamily="34" charset="0"/>
              </a:rPr>
              <a:t>Method-B  ISO method</a:t>
            </a:r>
          </a:p>
        </p:txBody>
      </p:sp>
    </p:spTree>
    <p:extLst>
      <p:ext uri="{BB962C8B-B14F-4D97-AF65-F5344CB8AC3E}">
        <p14:creationId xmlns:p14="http://schemas.microsoft.com/office/powerpoint/2010/main" val="109460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019636" y="2401886"/>
            <a:ext cx="4451579" cy="2838596"/>
          </a:xfrm>
          <a:prstGeom prst="rect">
            <a:avLst/>
          </a:prstGeom>
        </p:spPr>
      </p:pic>
      <p:sp>
        <p:nvSpPr>
          <p:cNvPr id="3" name="コンテンツ プレースホルダー 2"/>
          <p:cNvSpPr>
            <a:spLocks noGrp="1"/>
          </p:cNvSpPr>
          <p:nvPr>
            <p:ph idx="1"/>
          </p:nvPr>
        </p:nvSpPr>
        <p:spPr>
          <a:xfrm>
            <a:off x="976745" y="2841575"/>
            <a:ext cx="5464946" cy="2747962"/>
          </a:xfrm>
        </p:spPr>
        <p:txBody>
          <a:bodyPr>
            <a:normAutofit/>
          </a:bodyPr>
          <a:lstStyle/>
          <a:p>
            <a:pPr marL="0" indent="0">
              <a:buNone/>
            </a:pPr>
            <a:r>
              <a:rPr lang="en-US" altLang="ja-JP" sz="1800" dirty="0">
                <a:latin typeface="Times New Roman" panose="02020603050405020304" pitchFamily="18" charset="0"/>
                <a:cs typeface="Times New Roman" panose="02020603050405020304" pitchFamily="18" charset="0"/>
              </a:rPr>
              <a:t>CUREE involves displacement cycles grouped in phases at increasing displacement levels. </a:t>
            </a:r>
          </a:p>
          <a:p>
            <a:pPr marL="0" indent="0">
              <a:buNone/>
            </a:pPr>
            <a:r>
              <a:rPr lang="en-US" altLang="ja-JP" sz="1800" dirty="0">
                <a:latin typeface="Times New Roman" panose="02020603050405020304" pitchFamily="18" charset="0"/>
                <a:cs typeface="Times New Roman" panose="02020603050405020304" pitchFamily="18" charset="0"/>
              </a:rPr>
              <a:t>Starts with a series of initiation cycles at small, equal amplitudes. </a:t>
            </a:r>
          </a:p>
          <a:p>
            <a:pPr marL="0" indent="0">
              <a:buNone/>
            </a:pPr>
            <a:r>
              <a:rPr lang="en-US" altLang="ja-JP" sz="1800" dirty="0">
                <a:latin typeface="Times New Roman" panose="02020603050405020304" pitchFamily="18" charset="0"/>
                <a:cs typeface="Times New Roman" panose="02020603050405020304" pitchFamily="18" charset="0"/>
              </a:rPr>
              <a:t>Then, each phase of the loading consists of a primary cycle with amplitude expressed as a fraction of the reference deformation and subsequent trailing cycles with amplitude of 75% of the primary one.</a:t>
            </a:r>
            <a:endParaRPr kumimoji="1" lang="ja-JP" altLang="en-US" sz="18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4C369519-8988-4C70-AC44-23ACC0D72749}"/>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タイトル 1">
            <a:extLst>
              <a:ext uri="{FF2B5EF4-FFF2-40B4-BE49-F238E27FC236}">
                <a16:creationId xmlns:a16="http://schemas.microsoft.com/office/drawing/2014/main" id="{5DA190EC-65B3-4360-AB0A-7FC8C07828DD}"/>
              </a:ext>
            </a:extLst>
          </p:cNvPr>
          <p:cNvSpPr>
            <a:spLocks noGrp="1"/>
          </p:cNvSpPr>
          <p:nvPr>
            <p:ph type="title"/>
          </p:nvPr>
        </p:nvSpPr>
        <p:spPr>
          <a:xfrm>
            <a:off x="838200" y="365125"/>
            <a:ext cx="10515600" cy="1325563"/>
          </a:xfrm>
        </p:spPr>
        <p:txBody>
          <a:bodyPr/>
          <a:lstStyle/>
          <a:p>
            <a:r>
              <a:rPr kumimoji="1" lang="en-US" altLang="ja-JP" dirty="0">
                <a:latin typeface="Calibri" panose="020F0502020204030204" pitchFamily="34" charset="0"/>
                <a:cs typeface="Calibri" panose="020F0502020204030204" pitchFamily="34" charset="0"/>
              </a:rPr>
              <a:t>Test procedure-loading method</a:t>
            </a:r>
            <a:endParaRPr kumimoji="1" lang="ja-JP" altLang="en-US" dirty="0">
              <a:latin typeface="Calibri" panose="020F0502020204030204" pitchFamily="34" charset="0"/>
              <a:cs typeface="Calibri" panose="020F0502020204030204" pitchFamily="34" charset="0"/>
            </a:endParaRPr>
          </a:p>
        </p:txBody>
      </p:sp>
      <p:sp>
        <p:nvSpPr>
          <p:cNvPr id="6" name="コンテンツ プレースホルダー 2">
            <a:extLst>
              <a:ext uri="{FF2B5EF4-FFF2-40B4-BE49-F238E27FC236}">
                <a16:creationId xmlns:a16="http://schemas.microsoft.com/office/drawing/2014/main" id="{F2C29350-13CB-4D03-BBF8-5E0BD06361F4}"/>
              </a:ext>
            </a:extLst>
          </p:cNvPr>
          <p:cNvSpPr txBox="1">
            <a:spLocks/>
          </p:cNvSpPr>
          <p:nvPr/>
        </p:nvSpPr>
        <p:spPr>
          <a:xfrm>
            <a:off x="976745" y="1867259"/>
            <a:ext cx="5119255" cy="3970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Calibri" panose="020F0502020204030204" pitchFamily="34" charset="0"/>
                <a:cs typeface="Calibri" panose="020F0502020204030204" pitchFamily="34" charset="0"/>
              </a:rPr>
              <a:t>Method-C  CUREE method</a:t>
            </a:r>
          </a:p>
        </p:txBody>
      </p:sp>
    </p:spTree>
    <p:extLst>
      <p:ext uri="{BB962C8B-B14F-4D97-AF65-F5344CB8AC3E}">
        <p14:creationId xmlns:p14="http://schemas.microsoft.com/office/powerpoint/2010/main" val="144170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3A1C0CC-1DE4-4180-84D0-3955AC6A72BC}"/>
              </a:ext>
            </a:extLst>
          </p:cNvPr>
          <p:cNvSpPr>
            <a:spLocks noGrp="1"/>
          </p:cNvSpPr>
          <p:nvPr>
            <p:ph idx="1"/>
          </p:nvPr>
        </p:nvSpPr>
        <p:spPr>
          <a:xfrm>
            <a:off x="1088066" y="2416463"/>
            <a:ext cx="4985551" cy="3178447"/>
          </a:xfrm>
        </p:spPr>
        <p:txBody>
          <a:bodyPr>
            <a:normAutofit/>
          </a:bodyPr>
          <a:lstStyle/>
          <a:p>
            <a:r>
              <a:rPr lang="en-US" altLang="zh-CN" dirty="0">
                <a:latin typeface="Calibri" panose="020F0502020204030204" pitchFamily="34" charset="0"/>
                <a:cs typeface="Calibri" panose="020F0502020204030204" pitchFamily="34" charset="0"/>
              </a:rPr>
              <a:t>Method A vs Method B</a:t>
            </a:r>
          </a:p>
          <a:p>
            <a:r>
              <a:rPr lang="en-US" altLang="zh-CN" sz="1600" dirty="0">
                <a:latin typeface="Times New Roman" panose="02020603050405020304" pitchFamily="18" charset="0"/>
                <a:cs typeface="Times New Roman" panose="02020603050405020304" pitchFamily="18" charset="0"/>
              </a:rPr>
              <a:t>Method A maybe applicable when </a:t>
            </a:r>
            <a:r>
              <a:rPr lang="en-US" altLang="zh-CN" sz="1600" dirty="0" err="1">
                <a:latin typeface="Times New Roman" panose="02020603050405020304" pitchFamily="18" charset="0"/>
                <a:cs typeface="Times New Roman" panose="02020603050405020304" pitchFamily="18" charset="0"/>
              </a:rPr>
              <a:t>Fme</a:t>
            </a:r>
            <a:r>
              <a:rPr lang="en-US" altLang="zh-CN" sz="1600" dirty="0">
                <a:latin typeface="Times New Roman" panose="02020603050405020304" pitchFamily="18" charset="0"/>
                <a:cs typeface="Times New Roman" panose="02020603050405020304" pitchFamily="18" charset="0"/>
              </a:rPr>
              <a:t> is the yield limit state or for testing slack systems to determine a lower bound displacement causing hysteretic energy dissipation</a:t>
            </a:r>
          </a:p>
          <a:p>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Method B may be more applicable to systems that exhibit linear elastic behavior where FME is the strength limit state. If the ratio of </a:t>
            </a:r>
            <a:r>
              <a:rPr lang="en-US" altLang="zh-CN" sz="1600" dirty="0" err="1">
                <a:latin typeface="Times New Roman" panose="02020603050405020304" pitchFamily="18" charset="0"/>
                <a:cs typeface="Times New Roman" panose="02020603050405020304" pitchFamily="18" charset="0"/>
              </a:rPr>
              <a:t>Δm</a:t>
            </a:r>
            <a:r>
              <a:rPr lang="en-US" altLang="zh-CN" sz="1600" dirty="0">
                <a:latin typeface="Times New Roman" panose="02020603050405020304" pitchFamily="18" charset="0"/>
                <a:cs typeface="Times New Roman" panose="02020603050405020304" pitchFamily="18" charset="0"/>
              </a:rPr>
              <a:t> and FME is less than three, Method B may be preferable</a:t>
            </a:r>
            <a:endParaRPr lang="en-US" altLang="zh-CN" dirty="0">
              <a:latin typeface="Times New Roman" panose="02020603050405020304" pitchFamily="18" charset="0"/>
              <a:cs typeface="Times New Roman" panose="02020603050405020304" pitchFamily="18" charset="0"/>
            </a:endParaRPr>
          </a:p>
          <a:p>
            <a:pPr marL="0" indent="0">
              <a:buNone/>
            </a:pPr>
            <a:endParaRPr lang="zh-CN" altLang="en-US" dirty="0"/>
          </a:p>
        </p:txBody>
      </p:sp>
      <p:sp>
        <p:nvSpPr>
          <p:cNvPr id="4" name="矩形 3">
            <a:extLst>
              <a:ext uri="{FF2B5EF4-FFF2-40B4-BE49-F238E27FC236}">
                <a16:creationId xmlns:a16="http://schemas.microsoft.com/office/drawing/2014/main" id="{8678833F-47D3-4108-BD1E-400EAC905536}"/>
              </a:ext>
            </a:extLst>
          </p:cNvPr>
          <p:cNvSpPr/>
          <p:nvPr/>
        </p:nvSpPr>
        <p:spPr>
          <a:xfrm>
            <a:off x="1088066" y="14208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タイトル 1">
            <a:extLst>
              <a:ext uri="{FF2B5EF4-FFF2-40B4-BE49-F238E27FC236}">
                <a16:creationId xmlns:a16="http://schemas.microsoft.com/office/drawing/2014/main" id="{71C24216-E346-4893-A85D-59EE54C65BC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a:latin typeface="Calibri" panose="020F0502020204030204" pitchFamily="34" charset="0"/>
                <a:cs typeface="Calibri" panose="020F0502020204030204" pitchFamily="34" charset="0"/>
              </a:rPr>
              <a:t>Test procedure-loading method</a:t>
            </a:r>
            <a:endParaRPr lang="ja-JP" altLang="en-US" dirty="0">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0E62A427-2596-4ED7-AC93-72EA0360D32A}"/>
              </a:ext>
            </a:extLst>
          </p:cNvPr>
          <p:cNvSpPr txBox="1"/>
          <p:nvPr/>
        </p:nvSpPr>
        <p:spPr>
          <a:xfrm>
            <a:off x="7270811" y="2401934"/>
            <a:ext cx="3124940" cy="1179810"/>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altLang="zh-CN" sz="2800" dirty="0">
                <a:latin typeface="Calibri" panose="020F0502020204030204" pitchFamily="34" charset="0"/>
                <a:cs typeface="Calibri" panose="020F0502020204030204" pitchFamily="34" charset="0"/>
              </a:rPr>
              <a:t>Method C</a:t>
            </a:r>
          </a:p>
          <a:p>
            <a:pPr marL="228600" indent="-228600">
              <a:lnSpc>
                <a:spcPct val="90000"/>
              </a:lnSpc>
              <a:spcBef>
                <a:spcPts val="1000"/>
              </a:spcBef>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The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latest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method</a:t>
            </a:r>
            <a:r>
              <a:rPr lang="zh-CN" altLang="en-US"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pPr marL="228600" indent="-228600">
              <a:lnSpc>
                <a:spcPct val="90000"/>
              </a:lnSpc>
              <a:spcBef>
                <a:spcPts val="1000"/>
              </a:spcBef>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For</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now is a mystery</a:t>
            </a:r>
          </a:p>
        </p:txBody>
      </p:sp>
    </p:spTree>
    <p:extLst>
      <p:ext uri="{BB962C8B-B14F-4D97-AF65-F5344CB8AC3E}">
        <p14:creationId xmlns:p14="http://schemas.microsoft.com/office/powerpoint/2010/main" val="295614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768475"/>
            <a:ext cx="10515600" cy="4351338"/>
          </a:xfrm>
        </p:spPr>
        <p:txBody>
          <a:bodyPr>
            <a:normAutofit fontScale="92500" lnSpcReduction="10000"/>
          </a:bodyPr>
          <a:lstStyle/>
          <a:p>
            <a:pPr marL="0" indent="0">
              <a:buNone/>
            </a:pPr>
            <a:r>
              <a:rPr lang="en-US" altLang="ja-JP" sz="1800" dirty="0">
                <a:latin typeface="Times New Roman" panose="02020603050405020304" pitchFamily="18" charset="0"/>
                <a:cs typeface="Times New Roman" panose="02020603050405020304" pitchFamily="18" charset="0"/>
              </a:rPr>
              <a:t>There are two loading methods in Japanese standard.</a:t>
            </a:r>
          </a:p>
          <a:p>
            <a:pPr marL="0" indent="0">
              <a:buNone/>
            </a:pPr>
            <a:r>
              <a:rPr kumimoji="1" lang="en-US" altLang="ja-JP" sz="1800" dirty="0">
                <a:solidFill>
                  <a:srgbClr val="FF0000"/>
                </a:solidFill>
                <a:latin typeface="Times New Roman" panose="02020603050405020304" pitchFamily="18" charset="0"/>
                <a:cs typeface="Times New Roman" panose="02020603050405020304" pitchFamily="18" charset="0"/>
              </a:rPr>
              <a:t>First one is used in tie-rot type</a:t>
            </a:r>
            <a:r>
              <a:rPr kumimoji="1" lang="en-US" altLang="ja-JP" sz="1800" dirty="0">
                <a:latin typeface="Times New Roman" panose="02020603050405020304" pitchFamily="18" charset="0"/>
                <a:cs typeface="Times New Roman" panose="02020603050405020304" pitchFamily="18" charset="0"/>
              </a:rPr>
              <a:t>. </a:t>
            </a:r>
          </a:p>
          <a:p>
            <a:pPr marL="0" indent="0">
              <a:buNone/>
            </a:pPr>
            <a:endParaRPr lang="en-US" altLang="ja-JP" sz="1800" dirty="0">
              <a:latin typeface="Times New Roman" panose="02020603050405020304" pitchFamily="18" charset="0"/>
              <a:cs typeface="Times New Roman" panose="02020603050405020304" pitchFamily="18" charset="0"/>
            </a:endParaRPr>
          </a:p>
          <a:p>
            <a:pPr marL="0" indent="0">
              <a:buNone/>
            </a:pPr>
            <a:r>
              <a:rPr kumimoji="1" lang="en-US" altLang="ja-JP" sz="1800" dirty="0">
                <a:latin typeface="Times New Roman" panose="02020603050405020304" pitchFamily="18" charset="0"/>
                <a:cs typeface="Times New Roman" panose="02020603050405020304" pitchFamily="18" charset="0"/>
              </a:rPr>
              <a:t>Each phase of that procedure consists of three fully reversed cycles, associating with a respective displacement level of </a:t>
            </a:r>
            <a:r>
              <a:rPr kumimoji="1" lang="en-US" altLang="ja-JP" sz="1800" u="sng" dirty="0">
                <a:uFill>
                  <a:solidFill>
                    <a:srgbClr val="FF0000"/>
                  </a:solidFill>
                </a:uFill>
                <a:latin typeface="Times New Roman" panose="02020603050405020304" pitchFamily="18" charset="0"/>
                <a:cs typeface="Times New Roman" panose="02020603050405020304" pitchFamily="18" charset="0"/>
              </a:rPr>
              <a:t>1/600, 1/450, 1/300, 1/200, 1/150, 1/100, 1/75, 1/50rad</a:t>
            </a:r>
            <a:r>
              <a:rPr kumimoji="1" lang="en-US" altLang="ja-JP" sz="1800" dirty="0">
                <a:latin typeface="Times New Roman" panose="02020603050405020304" pitchFamily="18" charset="0"/>
                <a:cs typeface="Times New Roman" panose="02020603050405020304" pitchFamily="18" charset="0"/>
              </a:rPr>
              <a:t>.</a:t>
            </a:r>
          </a:p>
          <a:p>
            <a:pPr marL="0" indent="0">
              <a:buNone/>
            </a:pPr>
            <a:r>
              <a:rPr lang="en-US" altLang="ja-JP" sz="1800" dirty="0">
                <a:latin typeface="Times New Roman" panose="02020603050405020304" pitchFamily="18" charset="0"/>
                <a:cs typeface="Times New Roman" panose="02020603050405020304" pitchFamily="18" charset="0"/>
              </a:rPr>
              <a:t>When it comes to the maximum load stress , continue loading until deformation angle comes to 1/15 or load stress decrease to 80% of the max load stress.</a:t>
            </a:r>
          </a:p>
          <a:p>
            <a:pPr marL="0" indent="0">
              <a:buNone/>
            </a:pPr>
            <a:endParaRPr lang="en-US" altLang="ja-JP" sz="1800" dirty="0">
              <a:latin typeface="Times New Roman" panose="02020603050405020304" pitchFamily="18" charset="0"/>
              <a:cs typeface="Times New Roman" panose="02020603050405020304" pitchFamily="18" charset="0"/>
            </a:endParaRPr>
          </a:p>
          <a:p>
            <a:pPr marL="0" indent="0">
              <a:buNone/>
            </a:pPr>
            <a:r>
              <a:rPr lang="en-US" altLang="ja-JP" sz="1800" dirty="0">
                <a:solidFill>
                  <a:srgbClr val="FF0000"/>
                </a:solidFill>
                <a:latin typeface="Times New Roman" panose="02020603050405020304" pitchFamily="18" charset="0"/>
                <a:cs typeface="Times New Roman" panose="02020603050405020304" pitchFamily="18" charset="0"/>
              </a:rPr>
              <a:t>The second method is for no tie-rot type.</a:t>
            </a:r>
          </a:p>
          <a:p>
            <a:pPr marL="0" indent="0">
              <a:buNone/>
            </a:pPr>
            <a:r>
              <a:rPr lang="en-US" altLang="ja-JP" sz="1800" dirty="0">
                <a:latin typeface="Times New Roman" panose="02020603050405020304" pitchFamily="18" charset="0"/>
                <a:cs typeface="Times New Roman" panose="02020603050405020304" pitchFamily="18" charset="0"/>
              </a:rPr>
              <a:t>Each phase of this method also consists of three fully reversed cycles, and associates with a respective displacement level of </a:t>
            </a:r>
            <a:r>
              <a:rPr lang="en-US" altLang="ja-JP" sz="1800" u="sng" dirty="0">
                <a:uFill>
                  <a:solidFill>
                    <a:srgbClr val="FF0000"/>
                  </a:solidFill>
                </a:uFill>
                <a:latin typeface="Times New Roman" panose="02020603050405020304" pitchFamily="18" charset="0"/>
                <a:cs typeface="Times New Roman" panose="02020603050405020304" pitchFamily="18" charset="0"/>
              </a:rPr>
              <a:t>1/450, 1/300, 1/200, 1/150, 1/100, 1/75, 1/50rad</a:t>
            </a:r>
            <a:r>
              <a:rPr lang="en-US" altLang="ja-JP" sz="1800" dirty="0">
                <a:latin typeface="Times New Roman" panose="02020603050405020304" pitchFamily="18" charset="0"/>
                <a:cs typeface="Times New Roman" panose="02020603050405020304" pitchFamily="18" charset="0"/>
              </a:rPr>
              <a:t>.</a:t>
            </a:r>
          </a:p>
          <a:p>
            <a:pPr marL="0" indent="0">
              <a:buNone/>
            </a:pPr>
            <a:endParaRPr lang="en-US" altLang="ja-JP" sz="1800" dirty="0">
              <a:latin typeface="Times New Roman" panose="02020603050405020304" pitchFamily="18" charset="0"/>
              <a:cs typeface="Times New Roman" panose="02020603050405020304" pitchFamily="18" charset="0"/>
            </a:endParaRPr>
          </a:p>
          <a:p>
            <a:pPr marL="0" indent="0">
              <a:buNone/>
            </a:pPr>
            <a:r>
              <a:rPr lang="en-US" altLang="ja-JP" sz="1800" dirty="0">
                <a:latin typeface="Times New Roman" panose="02020603050405020304" pitchFamily="18" charset="0"/>
                <a:cs typeface="Times New Roman" panose="02020603050405020304" pitchFamily="18" charset="0"/>
              </a:rPr>
              <a:t>When it comes to the maximum load stress , continue loading until deformation angle comes to 1/15 or load stress decrease to 80% of the max load stress.</a:t>
            </a:r>
          </a:p>
          <a:p>
            <a:pPr marL="0" indent="0">
              <a:buNone/>
            </a:pPr>
            <a:endParaRPr kumimoji="1" lang="ja-JP" altLang="en-US" sz="1800" dirty="0">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6F925631-56CA-43D6-AC1F-00B4E736E57F}"/>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タイトル 1">
            <a:extLst>
              <a:ext uri="{FF2B5EF4-FFF2-40B4-BE49-F238E27FC236}">
                <a16:creationId xmlns:a16="http://schemas.microsoft.com/office/drawing/2014/main" id="{B48076C5-54CB-48D5-9BEF-B72E3C01C26A}"/>
              </a:ext>
            </a:extLst>
          </p:cNvPr>
          <p:cNvSpPr>
            <a:spLocks noGrp="1"/>
          </p:cNvSpPr>
          <p:nvPr>
            <p:ph type="title"/>
          </p:nvPr>
        </p:nvSpPr>
        <p:spPr>
          <a:xfrm>
            <a:off x="838200" y="365125"/>
            <a:ext cx="10515600" cy="1325563"/>
          </a:xfrm>
        </p:spPr>
        <p:txBody>
          <a:bodyPr/>
          <a:lstStyle/>
          <a:p>
            <a:r>
              <a:rPr kumimoji="1" lang="en-US" altLang="ja-JP" dirty="0">
                <a:latin typeface="Calibri" panose="020F0502020204030204" pitchFamily="34" charset="0"/>
                <a:cs typeface="Calibri" panose="020F0502020204030204" pitchFamily="34" charset="0"/>
              </a:rPr>
              <a:t>Test procedure-loading method</a:t>
            </a:r>
            <a:endParaRPr kumimoji="1"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906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B1B8C5F-7FB0-40C0-83E6-36AC404D2694}"/>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タイトル 1">
            <a:extLst>
              <a:ext uri="{FF2B5EF4-FFF2-40B4-BE49-F238E27FC236}">
                <a16:creationId xmlns:a16="http://schemas.microsoft.com/office/drawing/2014/main" id="{A4DB2F83-5BDC-4214-8033-602857644DE4}"/>
              </a:ext>
            </a:extLst>
          </p:cNvPr>
          <p:cNvSpPr>
            <a:spLocks noGrp="1"/>
          </p:cNvSpPr>
          <p:nvPr>
            <p:ph type="title"/>
          </p:nvPr>
        </p:nvSpPr>
        <p:spPr>
          <a:xfrm>
            <a:off x="838200" y="365125"/>
            <a:ext cx="10515600" cy="1325563"/>
          </a:xfrm>
        </p:spPr>
        <p:txBody>
          <a:bodyPr/>
          <a:lstStyle/>
          <a:p>
            <a:r>
              <a:rPr kumimoji="1" lang="en-US" altLang="ja-JP" dirty="0">
                <a:latin typeface="Calibri" panose="020F0502020204030204" pitchFamily="34" charset="0"/>
                <a:cs typeface="Calibri" panose="020F0502020204030204" pitchFamily="34" charset="0"/>
              </a:rPr>
              <a:t>Calculation</a:t>
            </a:r>
            <a:endParaRPr kumimoji="1" lang="ja-JP" altLang="en-US" dirty="0">
              <a:latin typeface="Calibri" panose="020F0502020204030204" pitchFamily="34" charset="0"/>
              <a:cs typeface="Calibri" panose="020F0502020204030204" pitchFamily="34" charset="0"/>
            </a:endParaRPr>
          </a:p>
        </p:txBody>
      </p:sp>
      <p:pic>
        <p:nvPicPr>
          <p:cNvPr id="2" name="图片 1">
            <a:extLst>
              <a:ext uri="{FF2B5EF4-FFF2-40B4-BE49-F238E27FC236}">
                <a16:creationId xmlns:a16="http://schemas.microsoft.com/office/drawing/2014/main" id="{D5B28218-4053-4E44-BAA5-6ECEFAAF88B1}"/>
              </a:ext>
            </a:extLst>
          </p:cNvPr>
          <p:cNvPicPr>
            <a:picLocks noChangeAspect="1"/>
          </p:cNvPicPr>
          <p:nvPr/>
        </p:nvPicPr>
        <p:blipFill>
          <a:blip r:embed="rId3"/>
          <a:stretch>
            <a:fillRect/>
          </a:stretch>
        </p:blipFill>
        <p:spPr>
          <a:xfrm>
            <a:off x="935666" y="1690688"/>
            <a:ext cx="3792423" cy="2666102"/>
          </a:xfrm>
          <a:prstGeom prst="rect">
            <a:avLst/>
          </a:prstGeom>
        </p:spPr>
      </p:pic>
      <p:pic>
        <p:nvPicPr>
          <p:cNvPr id="3" name="图片 2">
            <a:extLst>
              <a:ext uri="{FF2B5EF4-FFF2-40B4-BE49-F238E27FC236}">
                <a16:creationId xmlns:a16="http://schemas.microsoft.com/office/drawing/2014/main" id="{63D407BF-852C-4D93-9E00-2BC2E790B4FB}"/>
              </a:ext>
            </a:extLst>
          </p:cNvPr>
          <p:cNvPicPr>
            <a:picLocks noChangeAspect="1"/>
          </p:cNvPicPr>
          <p:nvPr/>
        </p:nvPicPr>
        <p:blipFill>
          <a:blip r:embed="rId4"/>
          <a:stretch>
            <a:fillRect/>
          </a:stretch>
        </p:blipFill>
        <p:spPr>
          <a:xfrm>
            <a:off x="5033068" y="1690688"/>
            <a:ext cx="4093177" cy="2603117"/>
          </a:xfrm>
          <a:prstGeom prst="rect">
            <a:avLst/>
          </a:prstGeom>
        </p:spPr>
      </p:pic>
      <p:sp>
        <p:nvSpPr>
          <p:cNvPr id="6" name="文本框 5">
            <a:extLst>
              <a:ext uri="{FF2B5EF4-FFF2-40B4-BE49-F238E27FC236}">
                <a16:creationId xmlns:a16="http://schemas.microsoft.com/office/drawing/2014/main" id="{55E7FDD1-D184-43C7-9387-E8080716615D}"/>
              </a:ext>
            </a:extLst>
          </p:cNvPr>
          <p:cNvSpPr txBox="1"/>
          <p:nvPr/>
        </p:nvSpPr>
        <p:spPr>
          <a:xfrm>
            <a:off x="2831877" y="4860143"/>
            <a:ext cx="9490230" cy="923330"/>
          </a:xfrm>
          <a:prstGeom prst="rect">
            <a:avLst/>
          </a:prstGeom>
          <a:noFill/>
        </p:spPr>
        <p:txBody>
          <a:bodyPr wrap="square" rtlCol="0">
            <a:spAutoFit/>
          </a:bodyPr>
          <a:lstStyle/>
          <a:p>
            <a:pPr marL="342900" indent="-342900">
              <a:buAutoNum type="arabicPeriod"/>
            </a:pPr>
            <a:r>
              <a:rPr lang="en-US" altLang="zh-CN" dirty="0">
                <a:latin typeface="Times New Roman" panose="02020603050405020304" pitchFamily="18" charset="0"/>
                <a:cs typeface="Times New Roman" panose="02020603050405020304" pitchFamily="18" charset="0"/>
              </a:rPr>
              <a:t>Failure limit state----</a:t>
            </a:r>
            <a:r>
              <a:rPr lang="en-US" altLang="zh-CN" dirty="0" err="1">
                <a:latin typeface="Times New Roman" panose="02020603050405020304" pitchFamily="18" charset="0"/>
                <a:cs typeface="Times New Roman" panose="02020603050405020304" pitchFamily="18" charset="0"/>
              </a:rPr>
              <a:t>Δ</a:t>
            </a:r>
            <a:r>
              <a:rPr lang="en-US" altLang="zh-CN" baseline="-25000" dirty="0" err="1">
                <a:latin typeface="Times New Roman" panose="02020603050405020304" pitchFamily="18" charset="0"/>
                <a:cs typeface="Times New Roman" panose="02020603050405020304" pitchFamily="18" charset="0"/>
              </a:rPr>
              <a:t>u</a:t>
            </a:r>
            <a:r>
              <a:rPr lang="en-US" altLang="zh-CN" dirty="0">
                <a:latin typeface="Times New Roman" panose="02020603050405020304" pitchFamily="18" charset="0"/>
                <a:cs typeface="Times New Roman" panose="02020603050405020304" pitchFamily="18" charset="0"/>
              </a:rPr>
              <a:t>(in cyclic test), </a:t>
            </a:r>
            <a:r>
              <a:rPr lang="en-US" altLang="zh-CN" dirty="0" err="1">
                <a:latin typeface="Times New Roman" panose="02020603050405020304" pitchFamily="18" charset="0"/>
                <a:cs typeface="Times New Roman" panose="02020603050405020304" pitchFamily="18" charset="0"/>
              </a:rPr>
              <a:t>Δ</a:t>
            </a:r>
            <a:r>
              <a:rPr lang="en-US" altLang="zh-CN" baseline="-25000" dirty="0" err="1">
                <a:latin typeface="Times New Roman" panose="02020603050405020304" pitchFamily="18" charset="0"/>
                <a:cs typeface="Times New Roman" panose="02020603050405020304" pitchFamily="18" charset="0"/>
              </a:rPr>
              <a:t>m</a:t>
            </a:r>
            <a:r>
              <a:rPr lang="en-US" altLang="zh-CN" dirty="0">
                <a:latin typeface="Times New Roman" panose="02020603050405020304" pitchFamily="18" charset="0"/>
                <a:cs typeface="Times New Roman" panose="02020603050405020304" pitchFamily="18" charset="0"/>
              </a:rPr>
              <a:t> (in monotonic test)</a:t>
            </a:r>
          </a:p>
          <a:p>
            <a:pPr marL="342900" indent="-342900">
              <a:buAutoNum type="arabicPeriod"/>
            </a:pPr>
            <a:r>
              <a:rPr lang="en-US" altLang="zh-CN" dirty="0">
                <a:latin typeface="Times New Roman" panose="02020603050405020304" pitchFamily="18" charset="0"/>
                <a:cs typeface="Times New Roman" panose="02020603050405020304" pitchFamily="18" charset="0"/>
              </a:rPr>
              <a:t>Strength limit state----</a:t>
            </a:r>
            <a:r>
              <a:rPr lang="en-US" altLang="zh-CN" dirty="0" err="1">
                <a:latin typeface="Times New Roman" panose="02020603050405020304" pitchFamily="18" charset="0"/>
                <a:cs typeface="Times New Roman" panose="02020603050405020304" pitchFamily="18" charset="0"/>
              </a:rPr>
              <a:t>Δ</a:t>
            </a:r>
            <a:r>
              <a:rPr lang="en-US" altLang="zh-CN" baseline="-25000" dirty="0" err="1">
                <a:latin typeface="Times New Roman" panose="02020603050405020304" pitchFamily="18" charset="0"/>
                <a:cs typeface="Times New Roman" panose="02020603050405020304" pitchFamily="18" charset="0"/>
              </a:rPr>
              <a:t>peak</a:t>
            </a:r>
            <a:r>
              <a:rPr lang="zh-CN" altLang="en-US" baseline="-25000"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P</a:t>
            </a:r>
            <a:r>
              <a:rPr lang="en-US" altLang="zh-CN" baseline="-25000" dirty="0">
                <a:latin typeface="Times New Roman" panose="02020603050405020304" pitchFamily="18" charset="0"/>
                <a:cs typeface="Times New Roman" panose="02020603050405020304" pitchFamily="18" charset="0"/>
              </a:rPr>
              <a:t>Peak</a:t>
            </a:r>
            <a:endParaRPr lang="en-US" altLang="zh-CN" dirty="0">
              <a:latin typeface="Times New Roman" panose="02020603050405020304" pitchFamily="18" charset="0"/>
              <a:cs typeface="Times New Roman" panose="02020603050405020304" pitchFamily="18" charset="0"/>
            </a:endParaRPr>
          </a:p>
          <a:p>
            <a:pPr marL="342900" indent="-342900">
              <a:buAutoNum type="arabicPeriod"/>
            </a:pPr>
            <a:r>
              <a:rPr lang="en-US" altLang="zh-CN" dirty="0">
                <a:latin typeface="Times New Roman" panose="02020603050405020304" pitchFamily="18" charset="0"/>
                <a:cs typeface="Times New Roman" panose="02020603050405020304" pitchFamily="18" charset="0"/>
              </a:rPr>
              <a:t>Yield limit state----</a:t>
            </a:r>
            <a:r>
              <a:rPr lang="en-US" altLang="zh-CN" dirty="0" err="1">
                <a:latin typeface="Times New Roman" panose="02020603050405020304" pitchFamily="18" charset="0"/>
                <a:cs typeface="Times New Roman" panose="02020603050405020304" pitchFamily="18" charset="0"/>
              </a:rPr>
              <a:t>Δ</a:t>
            </a:r>
            <a:r>
              <a:rPr lang="en-US" altLang="zh-CN" baseline="-25000" dirty="0" err="1">
                <a:latin typeface="Times New Roman" panose="02020603050405020304" pitchFamily="18" charset="0"/>
                <a:cs typeface="Times New Roman" panose="02020603050405020304" pitchFamily="18" charset="0"/>
              </a:rPr>
              <a:t>yield</a:t>
            </a:r>
            <a:r>
              <a:rPr lang="en-US" altLang="zh-CN" dirty="0">
                <a:latin typeface="Times New Roman" panose="02020603050405020304" pitchFamily="18" charset="0"/>
                <a:cs typeface="Times New Roman" panose="02020603050405020304" pitchFamily="18" charset="0"/>
              </a:rPr>
              <a:t>, P</a:t>
            </a:r>
            <a:r>
              <a:rPr lang="en-US" altLang="zh-CN" baseline="-25000" dirty="0">
                <a:latin typeface="Times New Roman" panose="02020603050405020304" pitchFamily="18" charset="0"/>
                <a:cs typeface="Times New Roman" panose="02020603050405020304" pitchFamily="18" charset="0"/>
              </a:rPr>
              <a:t>yield</a:t>
            </a:r>
            <a:endParaRPr lang="zh-CN" altLang="en-US"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76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B1B8C5F-7FB0-40C0-83E6-36AC404D2694}"/>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タイトル 1">
            <a:extLst>
              <a:ext uri="{FF2B5EF4-FFF2-40B4-BE49-F238E27FC236}">
                <a16:creationId xmlns:a16="http://schemas.microsoft.com/office/drawing/2014/main" id="{A4DB2F83-5BDC-4214-8033-602857644DE4}"/>
              </a:ext>
            </a:extLst>
          </p:cNvPr>
          <p:cNvSpPr>
            <a:spLocks noGrp="1"/>
          </p:cNvSpPr>
          <p:nvPr>
            <p:ph type="title"/>
          </p:nvPr>
        </p:nvSpPr>
        <p:spPr>
          <a:xfrm>
            <a:off x="838200" y="365125"/>
            <a:ext cx="10515600" cy="1325563"/>
          </a:xfrm>
        </p:spPr>
        <p:txBody>
          <a:bodyPr/>
          <a:lstStyle/>
          <a:p>
            <a:r>
              <a:rPr kumimoji="1" lang="en-US" altLang="ja-JP" dirty="0">
                <a:latin typeface="Calibri" panose="020F0502020204030204" pitchFamily="34" charset="0"/>
                <a:cs typeface="Calibri" panose="020F0502020204030204" pitchFamily="34" charset="0"/>
              </a:rPr>
              <a:t>Calculation</a:t>
            </a:r>
            <a:endParaRPr kumimoji="1" lang="ja-JP" altLang="en-US" dirty="0">
              <a:latin typeface="Calibri" panose="020F0502020204030204" pitchFamily="34" charset="0"/>
              <a:cs typeface="Calibri" panose="020F0502020204030204" pitchFamily="34" charset="0"/>
            </a:endParaRPr>
          </a:p>
        </p:txBody>
      </p:sp>
      <p:grpSp>
        <p:nvGrpSpPr>
          <p:cNvPr id="24" name="组合 23">
            <a:extLst>
              <a:ext uri="{FF2B5EF4-FFF2-40B4-BE49-F238E27FC236}">
                <a16:creationId xmlns:a16="http://schemas.microsoft.com/office/drawing/2014/main" id="{4F0C0A27-5D55-4770-99B0-2AF6097184DC}"/>
              </a:ext>
            </a:extLst>
          </p:cNvPr>
          <p:cNvGrpSpPr/>
          <p:nvPr/>
        </p:nvGrpSpPr>
        <p:grpSpPr>
          <a:xfrm>
            <a:off x="1205024" y="2005081"/>
            <a:ext cx="4890976" cy="2293840"/>
            <a:chOff x="6752564" y="1843552"/>
            <a:chExt cx="4890976" cy="2293840"/>
          </a:xfrm>
        </p:grpSpPr>
        <p:sp>
          <p:nvSpPr>
            <p:cNvPr id="19" name="文本框 18">
              <a:extLst>
                <a:ext uri="{FF2B5EF4-FFF2-40B4-BE49-F238E27FC236}">
                  <a16:creationId xmlns:a16="http://schemas.microsoft.com/office/drawing/2014/main" id="{0521298E-44BF-4157-89B2-0A438D49A4DD}"/>
                </a:ext>
              </a:extLst>
            </p:cNvPr>
            <p:cNvSpPr txBox="1"/>
            <p:nvPr/>
          </p:nvSpPr>
          <p:spPr>
            <a:xfrm>
              <a:off x="7317862" y="1843552"/>
              <a:ext cx="2647507"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Shear strength(</a:t>
              </a:r>
              <a:r>
                <a:rPr lang="en-US" altLang="zh-CN" dirty="0" err="1">
                  <a:latin typeface="Calibri" panose="020F0502020204030204" pitchFamily="34" charset="0"/>
                  <a:cs typeface="Calibri" panose="020F0502020204030204" pitchFamily="34" charset="0"/>
                </a:rPr>
                <a:t>V</a:t>
              </a:r>
              <a:r>
                <a:rPr lang="en-US" altLang="zh-CN" baseline="-25000" dirty="0" err="1">
                  <a:latin typeface="Calibri" panose="020F0502020204030204" pitchFamily="34" charset="0"/>
                  <a:cs typeface="Calibri" panose="020F0502020204030204" pitchFamily="34" charset="0"/>
                </a:rPr>
                <a:t>peak</a:t>
              </a:r>
              <a:r>
                <a:rPr lang="en-US" altLang="zh-CN" dirty="0">
                  <a:latin typeface="Calibri" panose="020F0502020204030204" pitchFamily="34" charset="0"/>
                  <a:cs typeface="Calibri" panose="020F0502020204030204" pitchFamily="34" charset="0"/>
                </a:rPr>
                <a:t>)</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56778A3A-3028-40FB-9A17-87CB3EEE451C}"/>
                    </a:ext>
                  </a:extLst>
                </p:cNvPr>
                <p:cNvSpPr txBox="1"/>
                <p:nvPr/>
              </p:nvSpPr>
              <p:spPr>
                <a:xfrm>
                  <a:off x="6752564" y="2304076"/>
                  <a:ext cx="3625703" cy="6161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𝑝𝑒𝑎𝑘</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𝑝𝑒𝑎𝑘</m:t>
                                </m:r>
                              </m:sub>
                            </m:sSub>
                          </m:num>
                          <m:den>
                            <m:r>
                              <a:rPr lang="en-US" altLang="zh-CN" b="0" i="1" smtClean="0">
                                <a:latin typeface="Cambria Math" panose="02040503050406030204" pitchFamily="18" charset="0"/>
                              </a:rPr>
                              <m:t>𝐿</m:t>
                            </m:r>
                          </m:den>
                        </m:f>
                      </m:oMath>
                    </m:oMathPara>
                  </a14:m>
                  <a:endParaRPr lang="zh-CN" altLang="en-US" dirty="0"/>
                </a:p>
              </p:txBody>
            </p:sp>
          </mc:Choice>
          <mc:Fallback xmlns="">
            <p:sp>
              <p:nvSpPr>
                <p:cNvPr id="20" name="文本框 19">
                  <a:extLst>
                    <a:ext uri="{FF2B5EF4-FFF2-40B4-BE49-F238E27FC236}">
                      <a16:creationId xmlns:a16="http://schemas.microsoft.com/office/drawing/2014/main" id="{56778A3A-3028-40FB-9A17-87CB3EEE451C}"/>
                    </a:ext>
                  </a:extLst>
                </p:cNvPr>
                <p:cNvSpPr txBox="1">
                  <a:spLocks noRot="1" noChangeAspect="1" noMove="1" noResize="1" noEditPoints="1" noAdjustHandles="1" noChangeArrowheads="1" noChangeShapeType="1" noTextEdit="1"/>
                </p:cNvSpPr>
                <p:nvPr/>
              </p:nvSpPr>
              <p:spPr>
                <a:xfrm>
                  <a:off x="6752564" y="2304076"/>
                  <a:ext cx="3625703" cy="616131"/>
                </a:xfrm>
                <a:prstGeom prst="rect">
                  <a:avLst/>
                </a:prstGeom>
                <a:blipFill>
                  <a:blip r:embed="rId3"/>
                  <a:stretch>
                    <a:fillRect/>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2565C80A-4AE0-46E8-8CF8-12E09CC86C2D}"/>
                </a:ext>
              </a:extLst>
            </p:cNvPr>
            <p:cNvSpPr txBox="1"/>
            <p:nvPr/>
          </p:nvSpPr>
          <p:spPr>
            <a:xfrm>
              <a:off x="6752564" y="2937063"/>
              <a:ext cx="4890976" cy="1200329"/>
            </a:xfrm>
            <a:prstGeom prst="rect">
              <a:avLst/>
            </a:prstGeom>
            <a:noFill/>
          </p:spPr>
          <p:txBody>
            <a:bodyPr wrap="square" rtlCol="0">
              <a:spAutoFit/>
            </a:bodyPr>
            <a:lstStyle/>
            <a:p>
              <a:r>
                <a:rPr lang="en-US" altLang="zh-CN" sz="1200" dirty="0" err="1">
                  <a:latin typeface="Calibri" panose="020F0502020204030204" pitchFamily="34" charset="0"/>
                  <a:cs typeface="Calibri" panose="020F0502020204030204" pitchFamily="34" charset="0"/>
                </a:rPr>
                <a:t>P</a:t>
              </a:r>
              <a:r>
                <a:rPr lang="en-US" altLang="zh-CN" sz="1200" baseline="-25000" dirty="0" err="1">
                  <a:latin typeface="Calibri" panose="020F0502020204030204" pitchFamily="34" charset="0"/>
                  <a:cs typeface="Calibri" panose="020F0502020204030204" pitchFamily="34" charset="0"/>
                </a:rPr>
                <a:t>peak</a:t>
              </a:r>
              <a:r>
                <a:rPr lang="en-US" altLang="zh-CN" sz="1200" dirty="0">
                  <a:latin typeface="Calibri" panose="020F0502020204030204" pitchFamily="34" charset="0"/>
                  <a:cs typeface="Calibri" panose="020F0502020204030204" pitchFamily="34" charset="0"/>
                </a:rPr>
                <a:t>= maximum load resisted by the specimen in the given envelope, lbf(N); and</a:t>
              </a:r>
            </a:p>
            <a:p>
              <a:endParaRPr lang="en-US" altLang="zh-CN" sz="1200" dirty="0">
                <a:latin typeface="Calibri" panose="020F0502020204030204" pitchFamily="34" charset="0"/>
                <a:cs typeface="Calibri" panose="020F0502020204030204" pitchFamily="34" charset="0"/>
              </a:endParaRPr>
            </a:p>
            <a:p>
              <a:r>
                <a:rPr lang="en-US" altLang="zh-CN" sz="1200" dirty="0">
                  <a:latin typeface="Calibri" panose="020F0502020204030204" pitchFamily="34" charset="0"/>
                  <a:cs typeface="Calibri" panose="020F0502020204030204" pitchFamily="34" charset="0"/>
                </a:rPr>
                <a:t>L = length of specimen, ft(m)</a:t>
              </a:r>
            </a:p>
            <a:p>
              <a:endParaRPr lang="en-US" altLang="zh-CN" sz="1200" dirty="0">
                <a:latin typeface="Calibri" panose="020F0502020204030204" pitchFamily="34" charset="0"/>
                <a:cs typeface="Calibri" panose="020F0502020204030204" pitchFamily="34" charset="0"/>
              </a:endParaRPr>
            </a:p>
            <a:p>
              <a:r>
                <a:rPr lang="en-US" altLang="zh-CN" sz="1200" dirty="0">
                  <a:latin typeface="Calibri" panose="020F0502020204030204" pitchFamily="34" charset="0"/>
                  <a:cs typeface="Calibri" panose="020F0502020204030204" pitchFamily="34" charset="0"/>
                </a:rPr>
                <a:t>unite ----- lbf/ft or N/m</a:t>
              </a:r>
              <a:endParaRPr lang="zh-CN" altLang="en-US" sz="1200" dirty="0">
                <a:latin typeface="Calibri" panose="020F0502020204030204" pitchFamily="34" charset="0"/>
                <a:cs typeface="Calibri" panose="020F0502020204030204" pitchFamily="34" charset="0"/>
              </a:endParaRPr>
            </a:p>
          </p:txBody>
        </p:sp>
      </p:grpSp>
      <p:grpSp>
        <p:nvGrpSpPr>
          <p:cNvPr id="23" name="组合 22">
            <a:extLst>
              <a:ext uri="{FF2B5EF4-FFF2-40B4-BE49-F238E27FC236}">
                <a16:creationId xmlns:a16="http://schemas.microsoft.com/office/drawing/2014/main" id="{81B3BA4E-940F-4640-98FB-5E10E8941934}"/>
              </a:ext>
            </a:extLst>
          </p:cNvPr>
          <p:cNvGrpSpPr/>
          <p:nvPr/>
        </p:nvGrpSpPr>
        <p:grpSpPr>
          <a:xfrm>
            <a:off x="6096000" y="1690688"/>
            <a:ext cx="4890976" cy="3452664"/>
            <a:chOff x="1307805" y="1843552"/>
            <a:chExt cx="4890976" cy="3452664"/>
          </a:xfrm>
        </p:grpSpPr>
        <p:sp>
          <p:nvSpPr>
            <p:cNvPr id="11" name="文本框 10">
              <a:extLst>
                <a:ext uri="{FF2B5EF4-FFF2-40B4-BE49-F238E27FC236}">
                  <a16:creationId xmlns:a16="http://schemas.microsoft.com/office/drawing/2014/main" id="{4DFF1845-E2D9-4BB1-BFA1-6CC35E5D2126}"/>
                </a:ext>
              </a:extLst>
            </p:cNvPr>
            <p:cNvSpPr txBox="1"/>
            <p:nvPr/>
          </p:nvSpPr>
          <p:spPr>
            <a:xfrm>
              <a:off x="2005122" y="1843552"/>
              <a:ext cx="2275368"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Allowable strength </a:t>
              </a:r>
              <a:r>
                <a:rPr lang="en-US" altLang="zh-CN" b="1" dirty="0">
                  <a:solidFill>
                    <a:srgbClr val="FF0000"/>
                  </a:solidFill>
                  <a:latin typeface="Calibri" panose="020F0502020204030204" pitchFamily="34" charset="0"/>
                  <a:cs typeface="Calibri" panose="020F0502020204030204" pitchFamily="34" charset="0"/>
                </a:rPr>
                <a:t>Pa</a:t>
              </a:r>
              <a:endParaRPr lang="zh-CN" altLang="en-US" b="1" dirty="0">
                <a:solidFill>
                  <a:srgbClr val="FF0000"/>
                </a:solidFill>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84C9340D-3FDA-485F-B20F-D4DEB2CAE6CF}"/>
                </a:ext>
              </a:extLst>
            </p:cNvPr>
            <p:cNvSpPr txBox="1"/>
            <p:nvPr/>
          </p:nvSpPr>
          <p:spPr>
            <a:xfrm>
              <a:off x="1733106" y="2967863"/>
              <a:ext cx="544033"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Pa</a:t>
              </a:r>
              <a:endParaRPr lang="zh-CN" altLang="en-US" dirty="0">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38BC5771-D67F-47DD-B0C9-B483D6B8C596}"/>
                </a:ext>
              </a:extLst>
            </p:cNvPr>
            <p:cNvSpPr txBox="1"/>
            <p:nvPr/>
          </p:nvSpPr>
          <p:spPr>
            <a:xfrm>
              <a:off x="2598772" y="2287594"/>
              <a:ext cx="544033" cy="369332"/>
            </a:xfrm>
            <a:prstGeom prst="rect">
              <a:avLst/>
            </a:prstGeom>
            <a:noFill/>
          </p:spPr>
          <p:txBody>
            <a:bodyPr wrap="square" rtlCol="0">
              <a:spAutoFit/>
            </a:bodyPr>
            <a:lstStyle/>
            <a:p>
              <a:r>
                <a:rPr lang="en-US" altLang="zh-CN" dirty="0" err="1">
                  <a:latin typeface="Calibri" panose="020F0502020204030204" pitchFamily="34" charset="0"/>
                  <a:cs typeface="Calibri" panose="020F0502020204030204" pitchFamily="34" charset="0"/>
                </a:rPr>
                <a:t>Py</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2EF3FBB-D301-4755-89D0-26CE71F9536F}"/>
                    </a:ext>
                  </a:extLst>
                </p:cNvPr>
                <p:cNvSpPr txBox="1"/>
                <p:nvPr/>
              </p:nvSpPr>
              <p:spPr>
                <a:xfrm>
                  <a:off x="2598772" y="2758712"/>
                  <a:ext cx="2275368" cy="427746"/>
                </a:xfrm>
                <a:prstGeom prst="rect">
                  <a:avLst/>
                </a:prstGeom>
                <a:noFill/>
              </p:spPr>
              <p:txBody>
                <a:bodyPr wrap="square" rtlCol="0">
                  <a:spAutoFit/>
                </a:bodyPr>
                <a:lstStyle/>
                <a:p>
                  <a:r>
                    <a:rPr lang="en-US" altLang="ja-JP" dirty="0">
                      <a:latin typeface="Calibri" panose="020F0502020204030204" pitchFamily="34" charset="0"/>
                      <a:cs typeface="Calibri" panose="020F0502020204030204" pitchFamily="34" charset="0"/>
                    </a:rPr>
                    <a:t> 0.2Pu(</a:t>
                  </a:r>
                  <a14:m>
                    <m:oMath xmlns:m="http://schemas.openxmlformats.org/officeDocument/2006/math">
                      <m:rad>
                        <m:radPr>
                          <m:degHide m:val="on"/>
                          <m:ctrlPr>
                            <a:rPr lang="en-US" altLang="ja-JP" i="1">
                              <a:latin typeface="Cambria Math" panose="02040503050406030204" pitchFamily="18" charset="0"/>
                              <a:ea typeface="Cambria Math" panose="02040503050406030204" pitchFamily="18" charset="0"/>
                            </a:rPr>
                          </m:ctrlPr>
                        </m:radPr>
                        <m:deg/>
                        <m:e>
                          <m:r>
                            <a:rPr lang="en-US" altLang="ja-JP" i="1">
                              <a:latin typeface="Cambria Math" panose="02040503050406030204" pitchFamily="18" charset="0"/>
                              <a:ea typeface="Cambria Math" panose="02040503050406030204" pitchFamily="18" charset="0"/>
                            </a:rPr>
                            <m:t>(2</m:t>
                          </m:r>
                          <m:r>
                            <a:rPr lang="ja-JP" altLang="en-US" i="1">
                              <a:latin typeface="Cambria Math" panose="02040503050406030204" pitchFamily="18" charset="0"/>
                              <a:ea typeface="Cambria Math" panose="02040503050406030204" pitchFamily="18" charset="0"/>
                            </a:rPr>
                            <m:t>𝜇</m:t>
                          </m:r>
                          <m:r>
                            <a:rPr lang="ja-JP" altLang="en-US" i="1">
                              <a:latin typeface="Cambria Math" panose="02040503050406030204" pitchFamily="18" charset="0"/>
                              <a:ea typeface="Cambria Math" panose="02040503050406030204" pitchFamily="18" charset="0"/>
                            </a:rPr>
                            <m:t>−1)</m:t>
                          </m:r>
                        </m:e>
                      </m:rad>
                      <m:r>
                        <a:rPr lang="en-US" altLang="ja-JP">
                          <a:latin typeface="Cambria Math" panose="02040503050406030204" pitchFamily="18" charset="0"/>
                          <a:ea typeface="Cambria Math" panose="02040503050406030204" pitchFamily="18" charset="0"/>
                        </a:rPr>
                        <m:t>)</m:t>
                      </m:r>
                    </m:oMath>
                  </a14:m>
                  <a:endParaRPr lang="zh-CN" altLang="en-US" dirty="0">
                    <a:latin typeface="Calibri" panose="020F0502020204030204" pitchFamily="34" charset="0"/>
                    <a:cs typeface="Calibri" panose="020F0502020204030204" pitchFamily="34" charset="0"/>
                  </a:endParaRPr>
                </a:p>
              </p:txBody>
            </p:sp>
          </mc:Choice>
          <mc:Fallback xmlns="">
            <p:sp>
              <p:nvSpPr>
                <p:cNvPr id="14" name="文本框 13">
                  <a:extLst>
                    <a:ext uri="{FF2B5EF4-FFF2-40B4-BE49-F238E27FC236}">
                      <a16:creationId xmlns:a16="http://schemas.microsoft.com/office/drawing/2014/main" id="{92EF3FBB-D301-4755-89D0-26CE71F9536F}"/>
                    </a:ext>
                  </a:extLst>
                </p:cNvPr>
                <p:cNvSpPr txBox="1">
                  <a:spLocks noRot="1" noChangeAspect="1" noMove="1" noResize="1" noEditPoints="1" noAdjustHandles="1" noChangeArrowheads="1" noChangeShapeType="1" noTextEdit="1"/>
                </p:cNvSpPr>
                <p:nvPr/>
              </p:nvSpPr>
              <p:spPr>
                <a:xfrm>
                  <a:off x="2598772" y="2758712"/>
                  <a:ext cx="2275368" cy="427746"/>
                </a:xfrm>
                <a:prstGeom prst="rect">
                  <a:avLst/>
                </a:prstGeom>
                <a:blipFill>
                  <a:blip r:embed="rId4"/>
                  <a:stretch>
                    <a:fillRect b="-18310"/>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4D5A4C2A-E6F4-4F46-8FDA-7A28896AE75D}"/>
                </a:ext>
              </a:extLst>
            </p:cNvPr>
            <p:cNvSpPr txBox="1"/>
            <p:nvPr/>
          </p:nvSpPr>
          <p:spPr>
            <a:xfrm>
              <a:off x="2598773" y="3288244"/>
              <a:ext cx="1154520"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2/3Pmax</a:t>
              </a:r>
              <a:endParaRPr lang="zh-CN" altLang="en-US" dirty="0">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30299986-B572-4508-901C-41BF7E59EE4C}"/>
                </a:ext>
              </a:extLst>
            </p:cNvPr>
            <p:cNvSpPr txBox="1"/>
            <p:nvPr/>
          </p:nvSpPr>
          <p:spPr>
            <a:xfrm>
              <a:off x="2598772" y="3759362"/>
              <a:ext cx="2631179"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P1/120 or P2/150</a:t>
              </a:r>
              <a:endParaRPr lang="zh-CN" altLang="en-US" dirty="0">
                <a:latin typeface="Calibri" panose="020F0502020204030204" pitchFamily="34" charset="0"/>
                <a:cs typeface="Calibri" panose="020F0502020204030204" pitchFamily="34" charset="0"/>
              </a:endParaRPr>
            </a:p>
          </p:txBody>
        </p:sp>
        <p:sp>
          <p:nvSpPr>
            <p:cNvPr id="18" name="左大括号 17">
              <a:extLst>
                <a:ext uri="{FF2B5EF4-FFF2-40B4-BE49-F238E27FC236}">
                  <a16:creationId xmlns:a16="http://schemas.microsoft.com/office/drawing/2014/main" id="{2B423D63-33FF-4325-85FD-3352C48E840A}"/>
                </a:ext>
              </a:extLst>
            </p:cNvPr>
            <p:cNvSpPr/>
            <p:nvPr/>
          </p:nvSpPr>
          <p:spPr>
            <a:xfrm>
              <a:off x="2277139" y="2472260"/>
              <a:ext cx="321633" cy="14486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7600AF7E-7718-4083-B7A5-181AAF89EA4F}"/>
                </a:ext>
              </a:extLst>
            </p:cNvPr>
            <p:cNvSpPr txBox="1"/>
            <p:nvPr/>
          </p:nvSpPr>
          <p:spPr>
            <a:xfrm>
              <a:off x="1307805" y="4280553"/>
              <a:ext cx="4890976" cy="1015663"/>
            </a:xfrm>
            <a:prstGeom prst="rect">
              <a:avLst/>
            </a:prstGeom>
            <a:noFill/>
          </p:spPr>
          <p:txBody>
            <a:bodyPr wrap="square" rtlCol="0">
              <a:spAutoFit/>
            </a:bodyPr>
            <a:lstStyle/>
            <a:p>
              <a:r>
                <a:rPr lang="en-US" altLang="zh-CN" sz="1200" dirty="0" err="1">
                  <a:latin typeface="Calibri" panose="020F0502020204030204" pitchFamily="34" charset="0"/>
                  <a:cs typeface="Calibri" panose="020F0502020204030204" pitchFamily="34" charset="0"/>
                </a:rPr>
                <a:t>P</a:t>
              </a:r>
              <a:r>
                <a:rPr lang="en-US" altLang="zh-CN" sz="1200" baseline="-25000" dirty="0" err="1">
                  <a:latin typeface="Calibri" panose="020F0502020204030204" pitchFamily="34" charset="0"/>
                  <a:cs typeface="Calibri" panose="020F0502020204030204" pitchFamily="34" charset="0"/>
                </a:rPr>
                <a:t>max</a:t>
              </a:r>
              <a:r>
                <a:rPr lang="en-US" altLang="zh-CN" sz="1200" dirty="0">
                  <a:latin typeface="Calibri" panose="020F0502020204030204" pitchFamily="34" charset="0"/>
                  <a:cs typeface="Calibri" panose="020F0502020204030204" pitchFamily="34" charset="0"/>
                </a:rPr>
                <a:t>= maximum load resisted by the specimen in the given envelope; N; and</a:t>
              </a:r>
            </a:p>
            <a:p>
              <a:endParaRPr lang="en-US" altLang="zh-CN" sz="1200" dirty="0">
                <a:latin typeface="Calibri" panose="020F0502020204030204" pitchFamily="34" charset="0"/>
                <a:cs typeface="Calibri" panose="020F0502020204030204" pitchFamily="34" charset="0"/>
              </a:endParaRPr>
            </a:p>
            <a:p>
              <a:r>
                <a:rPr lang="en-US" altLang="zh-CN" sz="1200" dirty="0">
                  <a:latin typeface="Calibri" panose="020F0502020204030204" pitchFamily="34" charset="0"/>
                  <a:cs typeface="Calibri" panose="020F0502020204030204" pitchFamily="34" charset="0"/>
                </a:rPr>
                <a:t>P</a:t>
              </a:r>
              <a:r>
                <a:rPr lang="en-US" altLang="zh-CN" sz="1200" baseline="-25000" dirty="0">
                  <a:latin typeface="Calibri" panose="020F0502020204030204" pitchFamily="34" charset="0"/>
                  <a:cs typeface="Calibri" panose="020F0502020204030204" pitchFamily="34" charset="0"/>
                </a:rPr>
                <a:t>u</a:t>
              </a:r>
              <a:r>
                <a:rPr lang="en-US" altLang="zh-CN" sz="1200" dirty="0">
                  <a:latin typeface="Calibri" panose="020F0502020204030204" pitchFamily="34" charset="0"/>
                  <a:cs typeface="Calibri" panose="020F0502020204030204" pitchFamily="34" charset="0"/>
                </a:rPr>
                <a:t>=Ultimate strength, N ; and</a:t>
              </a:r>
            </a:p>
            <a:p>
              <a:endParaRPr lang="en-US" altLang="zh-CN" sz="1200" dirty="0">
                <a:latin typeface="Calibri" panose="020F0502020204030204" pitchFamily="34" charset="0"/>
                <a:cs typeface="Calibri" panose="020F0502020204030204" pitchFamily="34" charset="0"/>
              </a:endParaRPr>
            </a:p>
            <a:p>
              <a:r>
                <a:rPr lang="en-US" altLang="zh-CN" sz="1200" dirty="0">
                  <a:latin typeface="Calibri" panose="020F0502020204030204" pitchFamily="34" charset="0"/>
                  <a:cs typeface="Calibri" panose="020F0502020204030204" pitchFamily="34" charset="0"/>
                </a:rPr>
                <a:t>u = yield ratio calculated Du divided Dy multiplied by Pu/</a:t>
              </a:r>
              <a:r>
                <a:rPr lang="en-US" altLang="zh-CN" sz="1200" dirty="0" err="1">
                  <a:latin typeface="Calibri" panose="020F0502020204030204" pitchFamily="34" charset="0"/>
                  <a:cs typeface="Calibri" panose="020F0502020204030204" pitchFamily="34" charset="0"/>
                </a:rPr>
                <a:t>Py</a:t>
              </a:r>
              <a:endParaRPr lang="en-US" altLang="zh-CN" sz="1200" dirty="0">
                <a:latin typeface="Calibri" panose="020F0502020204030204" pitchFamily="34" charset="0"/>
                <a:cs typeface="Calibri" panose="020F0502020204030204" pitchFamily="34" charset="0"/>
              </a:endParaRPr>
            </a:p>
          </p:txBody>
        </p:sp>
      </p:grpSp>
      <p:pic>
        <p:nvPicPr>
          <p:cNvPr id="25" name="図 3">
            <a:extLst>
              <a:ext uri="{FF2B5EF4-FFF2-40B4-BE49-F238E27FC236}">
                <a16:creationId xmlns:a16="http://schemas.microsoft.com/office/drawing/2014/main" id="{50542A76-006F-41C4-BE34-A5B16EB29040}"/>
              </a:ext>
            </a:extLst>
          </p:cNvPr>
          <p:cNvPicPr>
            <a:picLocks noChangeAspect="1"/>
          </p:cNvPicPr>
          <p:nvPr/>
        </p:nvPicPr>
        <p:blipFill>
          <a:blip r:embed="rId5"/>
          <a:stretch>
            <a:fillRect/>
          </a:stretch>
        </p:blipFill>
        <p:spPr>
          <a:xfrm>
            <a:off x="690762" y="1882920"/>
            <a:ext cx="5044793" cy="3898849"/>
          </a:xfrm>
          <a:prstGeom prst="rect">
            <a:avLst/>
          </a:prstGeom>
        </p:spPr>
      </p:pic>
      <p:pic>
        <p:nvPicPr>
          <p:cNvPr id="26" name="図 3">
            <a:extLst>
              <a:ext uri="{FF2B5EF4-FFF2-40B4-BE49-F238E27FC236}">
                <a16:creationId xmlns:a16="http://schemas.microsoft.com/office/drawing/2014/main" id="{AA463EC9-7245-47D3-B512-B8D23B764A36}"/>
              </a:ext>
            </a:extLst>
          </p:cNvPr>
          <p:cNvPicPr>
            <a:picLocks noChangeAspect="1"/>
          </p:cNvPicPr>
          <p:nvPr/>
        </p:nvPicPr>
        <p:blipFill rotWithShape="1">
          <a:blip r:embed="rId6"/>
          <a:srcRect t="21702" r="40497" b="56597"/>
          <a:stretch/>
        </p:blipFill>
        <p:spPr>
          <a:xfrm>
            <a:off x="9471835" y="2957202"/>
            <a:ext cx="2367679" cy="249067"/>
          </a:xfrm>
          <a:prstGeom prst="rect">
            <a:avLst/>
          </a:prstGeom>
        </p:spPr>
      </p:pic>
      <p:cxnSp>
        <p:nvCxnSpPr>
          <p:cNvPr id="28" name="直接箭头连接符 27">
            <a:extLst>
              <a:ext uri="{FF2B5EF4-FFF2-40B4-BE49-F238E27FC236}">
                <a16:creationId xmlns:a16="http://schemas.microsoft.com/office/drawing/2014/main" id="{6602CCAB-BA50-4813-ADFD-8A641D26BC17}"/>
              </a:ext>
            </a:extLst>
          </p:cNvPr>
          <p:cNvCxnSpPr/>
          <p:nvPr/>
        </p:nvCxnSpPr>
        <p:spPr>
          <a:xfrm>
            <a:off x="9300385" y="3064444"/>
            <a:ext cx="361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D41DB1D8-2E4B-45C4-BBC2-D499D1B3316B}"/>
              </a:ext>
            </a:extLst>
          </p:cNvPr>
          <p:cNvSpPr txBox="1"/>
          <p:nvPr/>
        </p:nvSpPr>
        <p:spPr>
          <a:xfrm>
            <a:off x="2033410" y="4315777"/>
            <a:ext cx="2849303" cy="646331"/>
          </a:xfrm>
          <a:prstGeom prst="rect">
            <a:avLst/>
          </a:prstGeom>
          <a:noFill/>
        </p:spPr>
        <p:txBody>
          <a:bodyPr wrap="square" rtlCol="0">
            <a:spAutoFit/>
          </a:bodyPr>
          <a:lstStyle/>
          <a:p>
            <a:r>
              <a:rPr lang="en-US" altLang="zh-CN" dirty="0" err="1">
                <a:latin typeface="Calibri" panose="020F0502020204030204" pitchFamily="34" charset="0"/>
                <a:cs typeface="Calibri" panose="020F0502020204030204" pitchFamily="34" charset="0"/>
              </a:rPr>
              <a:t>Vpeak</a:t>
            </a:r>
            <a:r>
              <a:rPr lang="en-US" altLang="zh-CN" dirty="0">
                <a:latin typeface="Calibri" panose="020F0502020204030204" pitchFamily="34" charset="0"/>
                <a:cs typeface="Calibri" panose="020F0502020204030204" pitchFamily="34" charset="0"/>
              </a:rPr>
              <a:t> is the tabulated design value in US standard</a:t>
            </a:r>
            <a:endParaRPr lang="zh-CN" altLang="en-US" dirty="0">
              <a:latin typeface="Calibri" panose="020F0502020204030204" pitchFamily="34" charset="0"/>
              <a:cs typeface="Calibri" panose="020F0502020204030204" pitchFamily="34" charset="0"/>
            </a:endParaRPr>
          </a:p>
        </p:txBody>
      </p:sp>
      <p:sp>
        <p:nvSpPr>
          <p:cNvPr id="30" name="文本框 29">
            <a:extLst>
              <a:ext uri="{FF2B5EF4-FFF2-40B4-BE49-F238E27FC236}">
                <a16:creationId xmlns:a16="http://schemas.microsoft.com/office/drawing/2014/main" id="{ACC15A81-7EF0-4F87-82C9-1767941F6123}"/>
              </a:ext>
            </a:extLst>
          </p:cNvPr>
          <p:cNvSpPr txBox="1"/>
          <p:nvPr/>
        </p:nvSpPr>
        <p:spPr>
          <a:xfrm>
            <a:off x="7116836" y="5320104"/>
            <a:ext cx="2849303" cy="923330"/>
          </a:xfrm>
          <a:prstGeom prst="rect">
            <a:avLst/>
          </a:prstGeom>
          <a:noFill/>
        </p:spPr>
        <p:txBody>
          <a:bodyPr wrap="square" rtlCol="0">
            <a:spAutoFit/>
          </a:bodyPr>
          <a:lstStyle/>
          <a:p>
            <a:r>
              <a:rPr lang="zh-CN" altLang="en-US" dirty="0">
                <a:latin typeface="Calibri" panose="020F0502020204030204" pitchFamily="34" charset="0"/>
                <a:cs typeface="Calibri" panose="020F0502020204030204" pitchFamily="34" charset="0"/>
              </a:rPr>
              <a:t>倍率</a:t>
            </a:r>
            <a:r>
              <a:rPr lang="en-US" altLang="zh-CN" dirty="0">
                <a:latin typeface="Calibri" panose="020F0502020204030204" pitchFamily="34" charset="0"/>
                <a:cs typeface="Calibri" panose="020F0502020204030204" pitchFamily="34" charset="0"/>
              </a:rPr>
              <a:t> is the tabulated unit design value in Japanese standard</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484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30">
                                            <p:txEl>
                                              <p:pRg st="0" end="0"/>
                                            </p:txEl>
                                          </p:spTgt>
                                        </p:tgtEl>
                                        <p:attrNameLst>
                                          <p:attrName>style.visibility</p:attrName>
                                        </p:attrNameLst>
                                      </p:cBhvr>
                                      <p:to>
                                        <p:strVal val="visible"/>
                                      </p:to>
                                    </p:set>
                                    <p:animEffect transition="in" filter="fade">
                                      <p:cBhvr>
                                        <p:cTn id="10" dur="500"/>
                                        <p:tgtEl>
                                          <p:spTgt spid="3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 presetClass="exit"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Calibri" panose="020F0502020204030204" pitchFamily="34" charset="0"/>
                <a:cs typeface="Calibri" panose="020F0502020204030204" pitchFamily="34" charset="0"/>
              </a:rPr>
              <a:t>Reference</a:t>
            </a:r>
            <a:r>
              <a:rPr kumimoji="1" lang="en-US" altLang="ja-JP" dirty="0"/>
              <a:t>	</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latin typeface="Calibri" panose="020F0502020204030204" pitchFamily="34" charset="0"/>
                <a:cs typeface="Calibri" panose="020F0502020204030204" pitchFamily="34" charset="0"/>
              </a:rPr>
              <a:t>ASTM E2126-11 Standard Test Method for Cyclic (Reversed) Load Test for Shear Resistance of Vertical Elements of the Lateral Force Resisting Systems of Buildings</a:t>
            </a:r>
          </a:p>
          <a:p>
            <a:r>
              <a:rPr lang="ja-JP" altLang="en-US" dirty="0">
                <a:latin typeface="Calibri" panose="020F0502020204030204" pitchFamily="34" charset="0"/>
                <a:cs typeface="Calibri" panose="020F0502020204030204" pitchFamily="34" charset="0"/>
              </a:rPr>
              <a:t>木造軸組工法住宅の許容応力度設計（２００８年版）</a:t>
            </a:r>
            <a:endParaRPr lang="en-US" altLang="ja-JP" dirty="0">
              <a:latin typeface="Calibri" panose="020F0502020204030204" pitchFamily="34" charset="0"/>
              <a:cs typeface="Calibri" panose="020F0502020204030204" pitchFamily="34" charset="0"/>
            </a:endParaRPr>
          </a:p>
          <a:p>
            <a:r>
              <a:rPr lang="ja-JP" altLang="en-US" dirty="0">
                <a:latin typeface="Calibri" panose="020F0502020204030204" pitchFamily="34" charset="0"/>
                <a:cs typeface="Calibri" panose="020F0502020204030204" pitchFamily="34" charset="0"/>
              </a:rPr>
              <a:t>枠組壁工法耐力壁及びその倍率性能試験・評価業務方法書</a:t>
            </a:r>
            <a:endParaRPr lang="en-US" altLang="ja-JP" dirty="0">
              <a:latin typeface="Calibri" panose="020F0502020204030204" pitchFamily="34" charset="0"/>
              <a:cs typeface="Calibri" panose="020F0502020204030204" pitchFamily="34" charset="0"/>
            </a:endParaRPr>
          </a:p>
          <a:p>
            <a:endParaRPr kumimoji="1" lang="ja-JP" altLang="en-US" dirty="0">
              <a:latin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217AD396-966E-477C-A101-D34DE227514E}"/>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074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Calibri" panose="020F0502020204030204" pitchFamily="34" charset="0"/>
                <a:cs typeface="Calibri" panose="020F0502020204030204" pitchFamily="34" charset="0"/>
              </a:rPr>
              <a:t>Content</a:t>
            </a:r>
            <a:endParaRPr kumimoji="1" lang="ja-JP" altLang="en-US" dirty="0">
              <a:latin typeface="Calibri" panose="020F0502020204030204" pitchFamily="34" charset="0"/>
              <a:cs typeface="Calibri" panose="020F0502020204030204" pitchFamily="34" charset="0"/>
            </a:endParaRPr>
          </a:p>
        </p:txBody>
      </p:sp>
      <p:sp>
        <p:nvSpPr>
          <p:cNvPr id="3" name="コンテンツ プレースホルダー 2"/>
          <p:cNvSpPr>
            <a:spLocks noGrp="1"/>
          </p:cNvSpPr>
          <p:nvPr>
            <p:ph idx="1"/>
          </p:nvPr>
        </p:nvSpPr>
        <p:spPr>
          <a:xfrm>
            <a:off x="2794997" y="2118319"/>
            <a:ext cx="6602005" cy="3252671"/>
          </a:xfrm>
        </p:spPr>
        <p:txBody>
          <a:bodyPr>
            <a:normAutofit/>
          </a:bodyPr>
          <a:lstStyle/>
          <a:p>
            <a:pPr marL="0" indent="0" algn="ctr">
              <a:buNone/>
            </a:pPr>
            <a:r>
              <a:rPr kumimoji="1" lang="en-US" altLang="ja-JP" dirty="0">
                <a:latin typeface="Calibri" panose="020F0502020204030204" pitchFamily="34" charset="0"/>
                <a:cs typeface="Calibri" panose="020F0502020204030204" pitchFamily="34" charset="0"/>
              </a:rPr>
              <a:t>Introduction</a:t>
            </a:r>
          </a:p>
          <a:p>
            <a:pPr marL="0" indent="0" algn="ctr">
              <a:buNone/>
            </a:pPr>
            <a:r>
              <a:rPr kumimoji="1" lang="en-US" altLang="ja-JP" dirty="0">
                <a:latin typeface="Calibri" panose="020F0502020204030204" pitchFamily="34" charset="0"/>
                <a:cs typeface="Calibri" panose="020F0502020204030204" pitchFamily="34" charset="0"/>
              </a:rPr>
              <a:t>Specimen</a:t>
            </a:r>
          </a:p>
          <a:p>
            <a:pPr marL="0" indent="0" algn="ctr">
              <a:buNone/>
            </a:pPr>
            <a:r>
              <a:rPr kumimoji="1" lang="en-US" altLang="ja-JP" dirty="0">
                <a:latin typeface="Calibri" panose="020F0502020204030204" pitchFamily="34" charset="0"/>
                <a:cs typeface="Calibri" panose="020F0502020204030204" pitchFamily="34" charset="0"/>
              </a:rPr>
              <a:t>Test setup</a:t>
            </a:r>
          </a:p>
          <a:p>
            <a:pPr marL="0" indent="0" algn="ctr">
              <a:buNone/>
            </a:pPr>
            <a:r>
              <a:rPr lang="en-US" altLang="ja-JP" dirty="0">
                <a:latin typeface="Calibri" panose="020F0502020204030204" pitchFamily="34" charset="0"/>
                <a:cs typeface="Calibri" panose="020F0502020204030204" pitchFamily="34" charset="0"/>
              </a:rPr>
              <a:t>Test Procedure</a:t>
            </a:r>
          </a:p>
          <a:p>
            <a:pPr marL="0" indent="0" algn="ctr">
              <a:buNone/>
            </a:pPr>
            <a:r>
              <a:rPr lang="en-US" altLang="ja-JP" dirty="0">
                <a:latin typeface="Calibri" panose="020F0502020204030204" pitchFamily="34" charset="0"/>
                <a:cs typeface="Calibri" panose="020F0502020204030204" pitchFamily="34" charset="0"/>
              </a:rPr>
              <a:t>Calculation</a:t>
            </a:r>
          </a:p>
          <a:p>
            <a:pPr marL="0" indent="0" algn="ctr">
              <a:buNone/>
            </a:pPr>
            <a:r>
              <a:rPr lang="en-US" altLang="ja-JP" dirty="0">
                <a:latin typeface="Calibri" panose="020F0502020204030204" pitchFamily="34" charset="0"/>
                <a:cs typeface="Calibri" panose="020F0502020204030204" pitchFamily="34" charset="0"/>
              </a:rPr>
              <a:t>Reference</a:t>
            </a:r>
          </a:p>
          <a:p>
            <a:pPr marL="0" indent="0" algn="ctr">
              <a:buNone/>
            </a:pPr>
            <a:endParaRPr kumimoji="1" lang="en-US" altLang="ja-JP" dirty="0">
              <a:latin typeface="Calibri" panose="020F0502020204030204" pitchFamily="34" charset="0"/>
              <a:cs typeface="Calibri" panose="020F0502020204030204" pitchFamily="34" charset="0"/>
            </a:endParaRPr>
          </a:p>
        </p:txBody>
      </p:sp>
      <p:sp>
        <p:nvSpPr>
          <p:cNvPr id="4" name="矩形 3">
            <a:extLst>
              <a:ext uri="{FF2B5EF4-FFF2-40B4-BE49-F238E27FC236}">
                <a16:creationId xmlns:a16="http://schemas.microsoft.com/office/drawing/2014/main" id="{C73EF1D4-896B-4339-8B70-52445BEFEA42}"/>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72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646D5B-4E8F-4218-98AD-05221A16FA0A}"/>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Introduction</a:t>
            </a:r>
            <a:endParaRPr lang="zh-CN" altLang="en-US" dirty="0">
              <a:latin typeface="Calibri" panose="020F0502020204030204" pitchFamily="34" charset="0"/>
              <a:cs typeface="Calibri" panose="020F0502020204030204" pitchFamily="34" charset="0"/>
            </a:endParaRPr>
          </a:p>
        </p:txBody>
      </p:sp>
      <p:pic>
        <p:nvPicPr>
          <p:cNvPr id="7" name="内容占位符 6">
            <a:extLst>
              <a:ext uri="{FF2B5EF4-FFF2-40B4-BE49-F238E27FC236}">
                <a16:creationId xmlns:a16="http://schemas.microsoft.com/office/drawing/2014/main" id="{93C96157-E6F0-49F3-9703-1DAA346ED543}"/>
              </a:ext>
            </a:extLst>
          </p:cNvPr>
          <p:cNvPicPr>
            <a:picLocks noGrp="1" noChangeAspect="1"/>
          </p:cNvPicPr>
          <p:nvPr>
            <p:ph idx="1"/>
          </p:nvPr>
        </p:nvPicPr>
        <p:blipFill>
          <a:blip r:embed="rId3"/>
          <a:stretch>
            <a:fillRect/>
          </a:stretch>
        </p:blipFill>
        <p:spPr>
          <a:xfrm>
            <a:off x="838201" y="1652369"/>
            <a:ext cx="7391400" cy="4355918"/>
          </a:xfrm>
          <a:prstGeom prst="rect">
            <a:avLst/>
          </a:prstGeom>
        </p:spPr>
      </p:pic>
      <p:grpSp>
        <p:nvGrpSpPr>
          <p:cNvPr id="13" name="组合 12">
            <a:extLst>
              <a:ext uri="{FF2B5EF4-FFF2-40B4-BE49-F238E27FC236}">
                <a16:creationId xmlns:a16="http://schemas.microsoft.com/office/drawing/2014/main" id="{F3189B50-8437-4E46-9397-A73B19919F55}"/>
              </a:ext>
            </a:extLst>
          </p:cNvPr>
          <p:cNvGrpSpPr/>
          <p:nvPr/>
        </p:nvGrpSpPr>
        <p:grpSpPr>
          <a:xfrm>
            <a:off x="3584931" y="2777517"/>
            <a:ext cx="2904049" cy="2623825"/>
            <a:chOff x="3728621" y="2590523"/>
            <a:chExt cx="2904049" cy="2623825"/>
          </a:xfrm>
        </p:grpSpPr>
        <p:sp>
          <p:nvSpPr>
            <p:cNvPr id="9" name="矩形 8">
              <a:extLst>
                <a:ext uri="{FF2B5EF4-FFF2-40B4-BE49-F238E27FC236}">
                  <a16:creationId xmlns:a16="http://schemas.microsoft.com/office/drawing/2014/main" id="{AA6BC77D-058A-4A39-8583-8A7FF38AC309}"/>
                </a:ext>
              </a:extLst>
            </p:cNvPr>
            <p:cNvSpPr/>
            <p:nvPr/>
          </p:nvSpPr>
          <p:spPr>
            <a:xfrm>
              <a:off x="3728621" y="2601158"/>
              <a:ext cx="291011" cy="261319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86CA6996-2D47-45EC-99B3-02B69CEF280C}"/>
                </a:ext>
              </a:extLst>
            </p:cNvPr>
            <p:cNvSpPr/>
            <p:nvPr/>
          </p:nvSpPr>
          <p:spPr>
            <a:xfrm>
              <a:off x="4601969" y="2601156"/>
              <a:ext cx="291011" cy="2613191"/>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9C8A1D0F-AD53-4374-A2DF-D748ABA50BAE}"/>
                </a:ext>
              </a:extLst>
            </p:cNvPr>
            <p:cNvSpPr/>
            <p:nvPr/>
          </p:nvSpPr>
          <p:spPr>
            <a:xfrm>
              <a:off x="5452107" y="2601156"/>
              <a:ext cx="310718" cy="2613192"/>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8DBA999-BF5A-465B-B4E2-641379932FA8}"/>
                </a:ext>
              </a:extLst>
            </p:cNvPr>
            <p:cNvSpPr/>
            <p:nvPr/>
          </p:nvSpPr>
          <p:spPr>
            <a:xfrm>
              <a:off x="6321952" y="2590523"/>
              <a:ext cx="310718" cy="2623824"/>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a:extLst>
              <a:ext uri="{FF2B5EF4-FFF2-40B4-BE49-F238E27FC236}">
                <a16:creationId xmlns:a16="http://schemas.microsoft.com/office/drawing/2014/main" id="{ED0DC890-C5D3-4F8C-877C-FC529D1E83DF}"/>
              </a:ext>
            </a:extLst>
          </p:cNvPr>
          <p:cNvPicPr>
            <a:picLocks noChangeAspect="1"/>
          </p:cNvPicPr>
          <p:nvPr/>
        </p:nvPicPr>
        <p:blipFill rotWithShape="1">
          <a:blip r:embed="rId4"/>
          <a:srcRect l="1244" r="799"/>
          <a:stretch/>
        </p:blipFill>
        <p:spPr>
          <a:xfrm>
            <a:off x="11015330" y="5312120"/>
            <a:ext cx="1176670" cy="1545880"/>
          </a:xfrm>
          <a:prstGeom prst="rect">
            <a:avLst/>
          </a:prstGeom>
        </p:spPr>
      </p:pic>
      <p:sp>
        <p:nvSpPr>
          <p:cNvPr id="17" name="矩形 16">
            <a:extLst>
              <a:ext uri="{FF2B5EF4-FFF2-40B4-BE49-F238E27FC236}">
                <a16:creationId xmlns:a16="http://schemas.microsoft.com/office/drawing/2014/main" id="{F501631D-1D53-4A6C-BE62-2A4E8CD38CEA}"/>
              </a:ext>
            </a:extLst>
          </p:cNvPr>
          <p:cNvSpPr/>
          <p:nvPr/>
        </p:nvSpPr>
        <p:spPr>
          <a:xfrm>
            <a:off x="8915265" y="2017806"/>
            <a:ext cx="2889212" cy="646331"/>
          </a:xfrm>
          <a:prstGeom prst="rect">
            <a:avLst/>
          </a:prstGeom>
        </p:spPr>
        <p:txBody>
          <a:bodyPr wrap="square">
            <a:spAutoFit/>
          </a:bodyPr>
          <a:lstStyle/>
          <a:p>
            <a:pPr algn="ctr"/>
            <a:r>
              <a:rPr lang="en-US" altLang="zh-CN" dirty="0">
                <a:latin typeface="Calibri" panose="020F0502020204030204" pitchFamily="34" charset="0"/>
                <a:cs typeface="Calibri" panose="020F0502020204030204" pitchFamily="34" charset="0"/>
              </a:rPr>
              <a:t>Vs :</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Tabulated Nominal Unit Shear strength</a:t>
            </a:r>
          </a:p>
        </p:txBody>
      </p:sp>
      <p:cxnSp>
        <p:nvCxnSpPr>
          <p:cNvPr id="19" name="直接箭头连接符 18">
            <a:extLst>
              <a:ext uri="{FF2B5EF4-FFF2-40B4-BE49-F238E27FC236}">
                <a16:creationId xmlns:a16="http://schemas.microsoft.com/office/drawing/2014/main" id="{577C28EF-C96F-4C03-A439-03D1B8BB3CBE}"/>
              </a:ext>
            </a:extLst>
          </p:cNvPr>
          <p:cNvCxnSpPr>
            <a:cxnSpLocks/>
          </p:cNvCxnSpPr>
          <p:nvPr/>
        </p:nvCxnSpPr>
        <p:spPr>
          <a:xfrm>
            <a:off x="10384895" y="2601155"/>
            <a:ext cx="0" cy="3739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A3BE3CE7-43F5-44B8-B6CE-F3A46A1C9118}"/>
              </a:ext>
            </a:extLst>
          </p:cNvPr>
          <p:cNvSpPr/>
          <p:nvPr/>
        </p:nvSpPr>
        <p:spPr>
          <a:xfrm>
            <a:off x="9010606" y="3994108"/>
            <a:ext cx="2889212" cy="1200329"/>
          </a:xfrm>
          <a:prstGeom prst="rect">
            <a:avLst/>
          </a:prstGeom>
        </p:spPr>
        <p:txBody>
          <a:bodyPr wrap="square">
            <a:spAutoFit/>
          </a:bodyPr>
          <a:lstStyle/>
          <a:p>
            <a:pPr algn="ctr"/>
            <a:r>
              <a:rPr lang="en-US" altLang="zh-CN" dirty="0">
                <a:latin typeface="Calibri" panose="020F0502020204030204" pitchFamily="34" charset="0"/>
                <a:cs typeface="Calibri" panose="020F0502020204030204" pitchFamily="34" charset="0"/>
              </a:rPr>
              <a:t>Use in Allowable Stress Design method(ASD) and Load Resistance Factor Design method(LRFD)</a:t>
            </a:r>
          </a:p>
        </p:txBody>
      </p:sp>
      <p:cxnSp>
        <p:nvCxnSpPr>
          <p:cNvPr id="24" name="直接箭头连接符 23">
            <a:extLst>
              <a:ext uri="{FF2B5EF4-FFF2-40B4-BE49-F238E27FC236}">
                <a16:creationId xmlns:a16="http://schemas.microsoft.com/office/drawing/2014/main" id="{A94F32D4-96EF-42D6-83AF-E4A27DAB5A97}"/>
              </a:ext>
            </a:extLst>
          </p:cNvPr>
          <p:cNvCxnSpPr>
            <a:cxnSpLocks/>
          </p:cNvCxnSpPr>
          <p:nvPr/>
        </p:nvCxnSpPr>
        <p:spPr>
          <a:xfrm flipV="1">
            <a:off x="3883980" y="1487010"/>
            <a:ext cx="1062173" cy="125549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3E9CC9B-0F9C-4133-87FC-0E617ECA76B0}"/>
              </a:ext>
            </a:extLst>
          </p:cNvPr>
          <p:cNvSpPr/>
          <p:nvPr/>
        </p:nvSpPr>
        <p:spPr>
          <a:xfrm>
            <a:off x="4531175" y="761168"/>
            <a:ext cx="4479431" cy="53347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rPr>
              <a:t>1 </a:t>
            </a:r>
            <a:r>
              <a:rPr lang="en-US" altLang="zh-CN" dirty="0" err="1">
                <a:solidFill>
                  <a:srgbClr val="FF0000"/>
                </a:solidFill>
              </a:rPr>
              <a:t>plf</a:t>
            </a:r>
            <a:r>
              <a:rPr lang="en-US" altLang="zh-CN" dirty="0">
                <a:solidFill>
                  <a:srgbClr val="FF0000"/>
                </a:solidFill>
              </a:rPr>
              <a:t>(pound per linear foot)</a:t>
            </a:r>
            <a:r>
              <a:rPr lang="zh-CN" altLang="en-US" dirty="0">
                <a:solidFill>
                  <a:srgbClr val="FF0000"/>
                </a:solidFill>
              </a:rPr>
              <a:t>→</a:t>
            </a:r>
            <a:r>
              <a:rPr lang="en-US" altLang="zh-CN" dirty="0">
                <a:solidFill>
                  <a:srgbClr val="FF0000"/>
                </a:solidFill>
              </a:rPr>
              <a:t>14.59 N/m</a:t>
            </a:r>
            <a:endParaRPr lang="zh-CN" altLang="en-US" dirty="0">
              <a:solidFill>
                <a:srgbClr val="FF0000"/>
              </a:solidFill>
            </a:endParaRPr>
          </a:p>
        </p:txBody>
      </p:sp>
      <p:sp>
        <p:nvSpPr>
          <p:cNvPr id="29" name="矩形 28">
            <a:extLst>
              <a:ext uri="{FF2B5EF4-FFF2-40B4-BE49-F238E27FC236}">
                <a16:creationId xmlns:a16="http://schemas.microsoft.com/office/drawing/2014/main" id="{80C09009-EE77-4267-9328-576BF402B68B}"/>
              </a:ext>
            </a:extLst>
          </p:cNvPr>
          <p:cNvSpPr/>
          <p:nvPr/>
        </p:nvSpPr>
        <p:spPr>
          <a:xfrm>
            <a:off x="8915265" y="2973788"/>
            <a:ext cx="2889212" cy="646331"/>
          </a:xfrm>
          <a:prstGeom prst="rect">
            <a:avLst/>
          </a:prstGeom>
        </p:spPr>
        <p:txBody>
          <a:bodyPr wrap="square">
            <a:spAutoFit/>
          </a:bodyPr>
          <a:lstStyle/>
          <a:p>
            <a:pPr algn="ctr"/>
            <a:r>
              <a:rPr lang="en-US" altLang="zh-CN" dirty="0">
                <a:latin typeface="Calibri" panose="020F0502020204030204" pitchFamily="34" charset="0"/>
                <a:cs typeface="Calibri" panose="020F0502020204030204" pitchFamily="34" charset="0"/>
              </a:rPr>
              <a:t>Determine allowable unit shear strength</a:t>
            </a:r>
          </a:p>
        </p:txBody>
      </p:sp>
      <p:cxnSp>
        <p:nvCxnSpPr>
          <p:cNvPr id="30" name="直接箭头连接符 29">
            <a:extLst>
              <a:ext uri="{FF2B5EF4-FFF2-40B4-BE49-F238E27FC236}">
                <a16:creationId xmlns:a16="http://schemas.microsoft.com/office/drawing/2014/main" id="{AF956F85-AA89-47DF-9210-EBB504ACB1CC}"/>
              </a:ext>
            </a:extLst>
          </p:cNvPr>
          <p:cNvCxnSpPr>
            <a:cxnSpLocks/>
          </p:cNvCxnSpPr>
          <p:nvPr/>
        </p:nvCxnSpPr>
        <p:spPr>
          <a:xfrm>
            <a:off x="10385325" y="3620119"/>
            <a:ext cx="0" cy="3739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881503AA-C82D-46A1-9C7F-3735643B083B}"/>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624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5"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646D5B-4E8F-4218-98AD-05221A16FA0A}"/>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Introduction</a:t>
            </a:r>
            <a:endParaRPr lang="zh-CN" altLang="en-US" dirty="0">
              <a:latin typeface="Calibri" panose="020F0502020204030204" pitchFamily="34" charset="0"/>
              <a:cs typeface="Calibri" panose="020F0502020204030204" pitchFamily="34" charset="0"/>
            </a:endParaRPr>
          </a:p>
        </p:txBody>
      </p:sp>
      <p:sp>
        <p:nvSpPr>
          <p:cNvPr id="4" name="内容占位符 3">
            <a:extLst>
              <a:ext uri="{FF2B5EF4-FFF2-40B4-BE49-F238E27FC236}">
                <a16:creationId xmlns:a16="http://schemas.microsoft.com/office/drawing/2014/main" id="{3608B95D-506A-4B14-96BA-4AA4DE8948E0}"/>
              </a:ext>
            </a:extLst>
          </p:cNvPr>
          <p:cNvSpPr>
            <a:spLocks noGrp="1"/>
          </p:cNvSpPr>
          <p:nvPr>
            <p:ph idx="1"/>
          </p:nvPr>
        </p:nvSpPr>
        <p:spPr>
          <a:xfrm>
            <a:off x="838200" y="1825625"/>
            <a:ext cx="10515600" cy="929733"/>
          </a:xfrm>
        </p:spPr>
        <p:txBody>
          <a:bodyPr>
            <a:normAutofit/>
          </a:bodyPr>
          <a:lstStyle/>
          <a:p>
            <a:r>
              <a:rPr lang="en-US" altLang="zh-CN" dirty="0">
                <a:latin typeface="Calibri" panose="020F0502020204030204" pitchFamily="34" charset="0"/>
                <a:cs typeface="Calibri" panose="020F0502020204030204" pitchFamily="34" charset="0"/>
              </a:rPr>
              <a:t>ASTM E2126- </a:t>
            </a:r>
            <a:r>
              <a:rPr lang="en-US" altLang="zh-CN" u="sng" dirty="0">
                <a:uFill>
                  <a:solidFill>
                    <a:srgbClr val="FF0000"/>
                  </a:solidFill>
                </a:uFill>
                <a:latin typeface="Calibri" panose="020F0502020204030204" pitchFamily="34" charset="0"/>
                <a:cs typeface="Calibri" panose="020F0502020204030204" pitchFamily="34" charset="0"/>
              </a:rPr>
              <a:t>Cyclic Load </a:t>
            </a:r>
            <a:r>
              <a:rPr lang="en-US" altLang="zh-CN" dirty="0">
                <a:latin typeface="Calibri" panose="020F0502020204030204" pitchFamily="34" charset="0"/>
                <a:cs typeface="Calibri" panose="020F0502020204030204" pitchFamily="34" charset="0"/>
              </a:rPr>
              <a:t>Test for Shear Resistance of Vertical Element of the lateral Force Resisting System for Buildings</a:t>
            </a:r>
          </a:p>
          <a:p>
            <a:endParaRPr lang="en-US" altLang="zh-CN" dirty="0">
              <a:latin typeface="Calibri" panose="020F0502020204030204" pitchFamily="34" charset="0"/>
              <a:cs typeface="Calibri" panose="020F0502020204030204" pitchFamily="34" charset="0"/>
            </a:endParaRPr>
          </a:p>
        </p:txBody>
      </p:sp>
      <p:sp>
        <p:nvSpPr>
          <p:cNvPr id="5" name="文本框 4">
            <a:extLst>
              <a:ext uri="{FF2B5EF4-FFF2-40B4-BE49-F238E27FC236}">
                <a16:creationId xmlns:a16="http://schemas.microsoft.com/office/drawing/2014/main" id="{5B98220C-69A4-42EE-8B27-EE0331785454}"/>
              </a:ext>
            </a:extLst>
          </p:cNvPr>
          <p:cNvSpPr txBox="1"/>
          <p:nvPr/>
        </p:nvSpPr>
        <p:spPr>
          <a:xfrm>
            <a:off x="7378995" y="6154321"/>
            <a:ext cx="4444409" cy="338554"/>
          </a:xfrm>
          <a:prstGeom prst="rect">
            <a:avLst/>
          </a:prstGeom>
          <a:noFill/>
        </p:spPr>
        <p:txBody>
          <a:bodyPr wrap="square" rtlCol="0">
            <a:spAutoFit/>
          </a:bodyPr>
          <a:lstStyle/>
          <a:p>
            <a:r>
              <a:rPr lang="en-US" altLang="zh-CN" sz="1600" dirty="0">
                <a:latin typeface="Calibri" panose="020F0502020204030204" pitchFamily="34" charset="0"/>
                <a:cs typeface="Calibri" panose="020F0502020204030204" pitchFamily="34" charset="0"/>
              </a:rPr>
              <a:t>ASTM-American Society for Testing and Materials</a:t>
            </a:r>
            <a:endParaRPr lang="zh-CN" altLang="en-US" sz="1600"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BA648B91-C8E4-47FF-A666-B07810EB0BB3}"/>
              </a:ext>
            </a:extLst>
          </p:cNvPr>
          <p:cNvSpPr txBox="1"/>
          <p:nvPr/>
        </p:nvSpPr>
        <p:spPr>
          <a:xfrm>
            <a:off x="935666" y="3899730"/>
            <a:ext cx="10258647" cy="867930"/>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altLang="zh-CN" sz="2800" dirty="0">
                <a:latin typeface="Calibri" panose="020F0502020204030204" pitchFamily="34" charset="0"/>
                <a:cs typeface="Calibri" panose="020F0502020204030204" pitchFamily="34" charset="0"/>
              </a:rPr>
              <a:t>ASTM E564- </a:t>
            </a:r>
            <a:r>
              <a:rPr lang="en-US" altLang="zh-CN" sz="2800" u="sng" dirty="0">
                <a:uFill>
                  <a:solidFill>
                    <a:srgbClr val="FF0000"/>
                  </a:solidFill>
                </a:uFill>
                <a:latin typeface="Calibri" panose="020F0502020204030204" pitchFamily="34" charset="0"/>
                <a:cs typeface="Calibri" panose="020F0502020204030204" pitchFamily="34" charset="0"/>
              </a:rPr>
              <a:t>Static Load </a:t>
            </a:r>
            <a:r>
              <a:rPr lang="en-US" altLang="zh-CN" sz="2800" dirty="0">
                <a:latin typeface="Calibri" panose="020F0502020204030204" pitchFamily="34" charset="0"/>
                <a:cs typeface="Calibri" panose="020F0502020204030204" pitchFamily="34" charset="0"/>
              </a:rPr>
              <a:t>Test for Shear Resistance of Framed Walls for Building(basic test for ASTM 2126) </a:t>
            </a:r>
            <a:endParaRPr lang="zh-CN" altLang="en-US" sz="2800" dirty="0">
              <a:latin typeface="Calibri" panose="020F0502020204030204" pitchFamily="34" charset="0"/>
              <a:cs typeface="Calibri" panose="020F0502020204030204" pitchFamily="34" charset="0"/>
            </a:endParaRPr>
          </a:p>
        </p:txBody>
      </p:sp>
      <p:cxnSp>
        <p:nvCxnSpPr>
          <p:cNvPr id="17" name="直接箭头连接符 16">
            <a:extLst>
              <a:ext uri="{FF2B5EF4-FFF2-40B4-BE49-F238E27FC236}">
                <a16:creationId xmlns:a16="http://schemas.microsoft.com/office/drawing/2014/main" id="{A0EA32AC-4FE4-4787-960C-48D665B1A0F9}"/>
              </a:ext>
            </a:extLst>
          </p:cNvPr>
          <p:cNvCxnSpPr>
            <a:cxnSpLocks/>
          </p:cNvCxnSpPr>
          <p:nvPr/>
        </p:nvCxnSpPr>
        <p:spPr>
          <a:xfrm>
            <a:off x="6095999" y="2623215"/>
            <a:ext cx="0" cy="3493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14510A5C-6D4E-4653-8527-5F7EB918C591}"/>
              </a:ext>
            </a:extLst>
          </p:cNvPr>
          <p:cNvSpPr/>
          <p:nvPr/>
        </p:nvSpPr>
        <p:spPr>
          <a:xfrm>
            <a:off x="5399566" y="3068963"/>
            <a:ext cx="1392866" cy="3934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cs typeface="Calibri" panose="020F0502020204030204" pitchFamily="34" charset="0"/>
              </a:rPr>
              <a:t>Vs</a:t>
            </a:r>
            <a:endParaRPr lang="zh-CN" altLang="en-US" dirty="0">
              <a:solidFill>
                <a:schemeClr val="tx1"/>
              </a:solidFill>
              <a:latin typeface="Calibri" panose="020F0502020204030204" pitchFamily="34" charset="0"/>
              <a:cs typeface="Calibri" panose="020F0502020204030204" pitchFamily="34" charset="0"/>
            </a:endParaRPr>
          </a:p>
        </p:txBody>
      </p:sp>
      <p:cxnSp>
        <p:nvCxnSpPr>
          <p:cNvPr id="19" name="直接箭头连接符 18">
            <a:extLst>
              <a:ext uri="{FF2B5EF4-FFF2-40B4-BE49-F238E27FC236}">
                <a16:creationId xmlns:a16="http://schemas.microsoft.com/office/drawing/2014/main" id="{B4CEE1A1-4056-43D4-AD21-7BF361F0F98B}"/>
              </a:ext>
            </a:extLst>
          </p:cNvPr>
          <p:cNvCxnSpPr>
            <a:cxnSpLocks/>
          </p:cNvCxnSpPr>
          <p:nvPr/>
        </p:nvCxnSpPr>
        <p:spPr>
          <a:xfrm>
            <a:off x="6095999" y="4707786"/>
            <a:ext cx="0" cy="3493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AAF8C7C9-230E-4F3E-9808-D663B0B8F41F}"/>
              </a:ext>
            </a:extLst>
          </p:cNvPr>
          <p:cNvSpPr/>
          <p:nvPr/>
        </p:nvSpPr>
        <p:spPr>
          <a:xfrm>
            <a:off x="3434311" y="5205023"/>
            <a:ext cx="2395874" cy="3934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cs typeface="Calibri" panose="020F0502020204030204" pitchFamily="34" charset="0"/>
              </a:rPr>
              <a:t>First Major Event (</a:t>
            </a:r>
            <a:r>
              <a:rPr lang="en-US" altLang="zh-CN" dirty="0">
                <a:solidFill>
                  <a:srgbClr val="FF0000"/>
                </a:solidFill>
                <a:latin typeface="Calibri" panose="020F0502020204030204" pitchFamily="34" charset="0"/>
                <a:cs typeface="Calibri" panose="020F0502020204030204" pitchFamily="34" charset="0"/>
              </a:rPr>
              <a:t>FME</a:t>
            </a:r>
            <a:r>
              <a:rPr lang="en-US" altLang="zh-CN" dirty="0">
                <a:solidFill>
                  <a:schemeClr val="tx1"/>
                </a:solidFill>
                <a:latin typeface="Calibri" panose="020F0502020204030204" pitchFamily="34" charset="0"/>
                <a:cs typeface="Calibri" panose="020F0502020204030204" pitchFamily="34" charset="0"/>
              </a:rPr>
              <a:t>)</a:t>
            </a:r>
            <a:endParaRPr lang="zh-CN" altLang="en-US" dirty="0">
              <a:solidFill>
                <a:schemeClr val="tx1"/>
              </a:solidFill>
              <a:latin typeface="Calibri" panose="020F0502020204030204" pitchFamily="34" charset="0"/>
              <a:cs typeface="Calibri" panose="020F0502020204030204" pitchFamily="34" charset="0"/>
            </a:endParaRPr>
          </a:p>
        </p:txBody>
      </p:sp>
      <p:sp>
        <p:nvSpPr>
          <p:cNvPr id="21" name="矩形 20">
            <a:extLst>
              <a:ext uri="{FF2B5EF4-FFF2-40B4-BE49-F238E27FC236}">
                <a16:creationId xmlns:a16="http://schemas.microsoft.com/office/drawing/2014/main" id="{8C023B80-DD97-4045-8282-2A7A3E7BB4B6}"/>
              </a:ext>
            </a:extLst>
          </p:cNvPr>
          <p:cNvSpPr/>
          <p:nvPr/>
        </p:nvSpPr>
        <p:spPr>
          <a:xfrm>
            <a:off x="6361816" y="5205023"/>
            <a:ext cx="3345709" cy="3934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cs typeface="Calibri" panose="020F0502020204030204" pitchFamily="34" charset="0"/>
              </a:rPr>
              <a:t>Ultimate displacement (</a:t>
            </a:r>
            <a:r>
              <a:rPr lang="en-US" altLang="zh-CN" dirty="0" err="1">
                <a:solidFill>
                  <a:srgbClr val="FF0000"/>
                </a:solidFill>
                <a:latin typeface="Calibri" panose="020F0502020204030204" pitchFamily="34" charset="0"/>
                <a:cs typeface="Calibri" panose="020F0502020204030204" pitchFamily="34" charset="0"/>
              </a:rPr>
              <a:t>Δm</a:t>
            </a:r>
            <a:r>
              <a:rPr lang="en-US" altLang="zh-CN" dirty="0">
                <a:solidFill>
                  <a:schemeClr val="tx1"/>
                </a:solidFill>
                <a:latin typeface="Calibri" panose="020F0502020204030204" pitchFamily="34" charset="0"/>
                <a:cs typeface="Calibri" panose="020F0502020204030204" pitchFamily="34" charset="0"/>
              </a:rPr>
              <a:t>)</a:t>
            </a:r>
            <a:endParaRPr lang="zh-CN" altLang="en-US" dirty="0">
              <a:solidFill>
                <a:schemeClr val="tx1"/>
              </a:solidFill>
              <a:latin typeface="Calibri" panose="020F0502020204030204" pitchFamily="34" charset="0"/>
              <a:cs typeface="Calibri" panose="020F0502020204030204" pitchFamily="34" charset="0"/>
            </a:endParaRPr>
          </a:p>
        </p:txBody>
      </p:sp>
      <p:sp>
        <p:nvSpPr>
          <p:cNvPr id="11" name="矩形 10">
            <a:extLst>
              <a:ext uri="{FF2B5EF4-FFF2-40B4-BE49-F238E27FC236}">
                <a16:creationId xmlns:a16="http://schemas.microsoft.com/office/drawing/2014/main" id="{2C6A9C5D-5501-4C67-9A19-01B115AC8931}"/>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495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646D5B-4E8F-4218-98AD-05221A16FA0A}"/>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Introduction</a:t>
            </a:r>
            <a:endParaRPr lang="zh-CN" altLang="en-US" dirty="0">
              <a:latin typeface="Calibri" panose="020F0502020204030204" pitchFamily="34" charset="0"/>
              <a:cs typeface="Calibri" panose="020F0502020204030204" pitchFamily="34" charset="0"/>
            </a:endParaRPr>
          </a:p>
        </p:txBody>
      </p:sp>
      <p:sp>
        <p:nvSpPr>
          <p:cNvPr id="20" name="矩形 19">
            <a:extLst>
              <a:ext uri="{FF2B5EF4-FFF2-40B4-BE49-F238E27FC236}">
                <a16:creationId xmlns:a16="http://schemas.microsoft.com/office/drawing/2014/main" id="{AAF8C7C9-230E-4F3E-9808-D663B0B8F41F}"/>
              </a:ext>
            </a:extLst>
          </p:cNvPr>
          <p:cNvSpPr/>
          <p:nvPr/>
        </p:nvSpPr>
        <p:spPr>
          <a:xfrm>
            <a:off x="935666" y="2067603"/>
            <a:ext cx="2395874" cy="3934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cs typeface="Calibri" panose="020F0502020204030204" pitchFamily="34" charset="0"/>
              </a:rPr>
              <a:t>First Major Event (</a:t>
            </a:r>
            <a:r>
              <a:rPr lang="en-US" altLang="zh-CN" dirty="0">
                <a:solidFill>
                  <a:srgbClr val="FF0000"/>
                </a:solidFill>
                <a:latin typeface="Calibri" panose="020F0502020204030204" pitchFamily="34" charset="0"/>
                <a:cs typeface="Calibri" panose="020F0502020204030204" pitchFamily="34" charset="0"/>
              </a:rPr>
              <a:t>FME</a:t>
            </a:r>
            <a:r>
              <a:rPr lang="en-US" altLang="zh-CN" dirty="0">
                <a:solidFill>
                  <a:schemeClr val="tx1"/>
                </a:solidFill>
                <a:latin typeface="Calibri" panose="020F0502020204030204" pitchFamily="34" charset="0"/>
                <a:cs typeface="Calibri" panose="020F0502020204030204" pitchFamily="34" charset="0"/>
              </a:rPr>
              <a:t>)</a:t>
            </a:r>
            <a:endParaRPr lang="zh-CN" altLang="en-US" dirty="0">
              <a:solidFill>
                <a:schemeClr val="tx1"/>
              </a:solidFill>
              <a:latin typeface="Calibri" panose="020F0502020204030204" pitchFamily="34" charset="0"/>
              <a:cs typeface="Calibri" panose="020F0502020204030204" pitchFamily="34" charset="0"/>
            </a:endParaRPr>
          </a:p>
        </p:txBody>
      </p:sp>
      <p:sp>
        <p:nvSpPr>
          <p:cNvPr id="11" name="矩形 10">
            <a:extLst>
              <a:ext uri="{FF2B5EF4-FFF2-40B4-BE49-F238E27FC236}">
                <a16:creationId xmlns:a16="http://schemas.microsoft.com/office/drawing/2014/main" id="{2C6A9C5D-5501-4C67-9A19-01B115AC8931}"/>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ED8E3B62-2B8E-4535-8497-02F8045271A9}"/>
              </a:ext>
            </a:extLst>
          </p:cNvPr>
          <p:cNvSpPr txBox="1"/>
          <p:nvPr/>
        </p:nvSpPr>
        <p:spPr>
          <a:xfrm>
            <a:off x="1154097" y="3062796"/>
            <a:ext cx="4128117" cy="286232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FEM is the first significant limit state that occurs during the test. </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 limit state is an event demarks the two behavior states, at which time some structural behavior of the specimen is altered significantly.</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FME is determine by conducting monotonic load test.</a:t>
            </a:r>
            <a:endParaRPr lang="zh-CN" altLang="en-US"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ECD1027-9435-4DD3-979D-3FFD0544535B}"/>
              </a:ext>
            </a:extLst>
          </p:cNvPr>
          <p:cNvSpPr txBox="1"/>
          <p:nvPr/>
        </p:nvSpPr>
        <p:spPr>
          <a:xfrm>
            <a:off x="6818050" y="1855433"/>
            <a:ext cx="4021585" cy="341632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Example:</a:t>
            </a:r>
          </a:p>
          <a:p>
            <a:r>
              <a:rPr lang="en-US" altLang="zh-CN" dirty="0">
                <a:latin typeface="Times New Roman" panose="02020603050405020304" pitchFamily="18" charset="0"/>
                <a:cs typeface="Times New Roman" panose="02020603050405020304" pitchFamily="18" charset="0"/>
              </a:rPr>
              <a:t>Typical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8-ft(2.4-mm) wall</a:t>
            </a:r>
          </a:p>
          <a:p>
            <a:endParaRPr lang="en-US" altLang="zh-CN" dirty="0">
              <a:latin typeface="Times New Roman" panose="02020603050405020304" pitchFamily="18" charset="0"/>
              <a:cs typeface="Times New Roman" panose="02020603050405020304" pitchFamily="18" charset="0"/>
            </a:endParaRPr>
          </a:p>
          <a:p>
            <a:pPr marL="342900" indent="-342900">
              <a:buAutoNum type="arabicPeriod"/>
            </a:pPr>
            <a:r>
              <a:rPr lang="en-US" altLang="zh-CN" dirty="0">
                <a:latin typeface="Times New Roman" panose="02020603050405020304" pitchFamily="18" charset="0"/>
                <a:cs typeface="Times New Roman" panose="02020603050405020304" pitchFamily="18" charset="0"/>
              </a:rPr>
              <a:t>wood-framed walls with wood structural panel sheathing-Aspect ratio (h/b) of 2:1 or less. FME=0.8 in.(20mm); aspect ratio of 4:1, FME= 1.2 in(31mm)</a:t>
            </a:r>
          </a:p>
          <a:p>
            <a:pPr marL="342900" indent="-342900">
              <a:buAutoNum type="arabicPeriod"/>
            </a:pPr>
            <a:endParaRPr lang="en-US" altLang="zh-CN" dirty="0">
              <a:latin typeface="Times New Roman" panose="02020603050405020304" pitchFamily="18" charset="0"/>
              <a:cs typeface="Times New Roman" panose="02020603050405020304" pitchFamily="18" charset="0"/>
            </a:endParaRPr>
          </a:p>
          <a:p>
            <a:pPr marL="342900" indent="-342900">
              <a:buAutoNum type="arabicPeriod"/>
            </a:pPr>
            <a:r>
              <a:rPr lang="en-US" altLang="zh-CN" dirty="0">
                <a:latin typeface="Times New Roman" panose="02020603050405020304" pitchFamily="18" charset="0"/>
                <a:cs typeface="Times New Roman" panose="02020603050405020304" pitchFamily="18" charset="0"/>
              </a:rPr>
              <a:t>Wood-framed walls with gypsum sheathing-Aspect ratio of 2:1 or less, FME=0.25 in(6.4mm)</a:t>
            </a:r>
          </a:p>
        </p:txBody>
      </p:sp>
    </p:spTree>
    <p:extLst>
      <p:ext uri="{BB962C8B-B14F-4D97-AF65-F5344CB8AC3E}">
        <p14:creationId xmlns:p14="http://schemas.microsoft.com/office/powerpoint/2010/main" val="223352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Calibri" panose="020F0502020204030204" pitchFamily="34" charset="0"/>
                <a:cs typeface="Calibri" panose="020F0502020204030204" pitchFamily="34" charset="0"/>
              </a:rPr>
              <a:t>Specimens-</a:t>
            </a:r>
            <a:r>
              <a:rPr kumimoji="1" lang="en-US" altLang="ja-JP" sz="3200" dirty="0">
                <a:latin typeface="Calibri" panose="020F0502020204030204" pitchFamily="34" charset="0"/>
                <a:cs typeface="Calibri" panose="020F0502020204030204" pitchFamily="34" charset="0"/>
              </a:rPr>
              <a:t>ASTM E2126</a:t>
            </a:r>
            <a:endParaRPr kumimoji="1" lang="ja-JP" altLang="en-US" dirty="0">
              <a:latin typeface="Calibri" panose="020F0502020204030204" pitchFamily="34" charset="0"/>
              <a:cs typeface="Calibri" panose="020F0502020204030204" pitchFamily="34" charset="0"/>
            </a:endParaRPr>
          </a:p>
        </p:txBody>
      </p:sp>
      <p:sp>
        <p:nvSpPr>
          <p:cNvPr id="3" name="コンテンツ プレースホルダー 2"/>
          <p:cNvSpPr>
            <a:spLocks noGrp="1"/>
          </p:cNvSpPr>
          <p:nvPr>
            <p:ph idx="1"/>
          </p:nvPr>
        </p:nvSpPr>
        <p:spPr>
          <a:xfrm>
            <a:off x="838200" y="3679133"/>
            <a:ext cx="1894367" cy="472309"/>
          </a:xfrm>
        </p:spPr>
        <p:txBody>
          <a:bodyPr>
            <a:normAutofit/>
          </a:bodyPr>
          <a:lstStyle/>
          <a:p>
            <a:pPr marL="0" indent="0">
              <a:buNone/>
            </a:pPr>
            <a:r>
              <a:rPr lang="en-US" altLang="ja-JP" sz="1800" dirty="0">
                <a:latin typeface="Calibri" panose="020F0502020204030204" pitchFamily="34" charset="0"/>
                <a:cs typeface="Calibri" panose="020F0502020204030204" pitchFamily="34" charset="0"/>
              </a:rPr>
              <a:t>Tested Shear wall</a:t>
            </a:r>
          </a:p>
        </p:txBody>
      </p:sp>
      <p:sp>
        <p:nvSpPr>
          <p:cNvPr id="4" name="左大括号 3">
            <a:extLst>
              <a:ext uri="{FF2B5EF4-FFF2-40B4-BE49-F238E27FC236}">
                <a16:creationId xmlns:a16="http://schemas.microsoft.com/office/drawing/2014/main" id="{4F779241-6928-4BFF-80DE-34866B5FA66A}"/>
              </a:ext>
            </a:extLst>
          </p:cNvPr>
          <p:cNvSpPr/>
          <p:nvPr/>
        </p:nvSpPr>
        <p:spPr>
          <a:xfrm>
            <a:off x="2732567" y="1868694"/>
            <a:ext cx="606056" cy="40189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 name="组合 18">
            <a:extLst>
              <a:ext uri="{FF2B5EF4-FFF2-40B4-BE49-F238E27FC236}">
                <a16:creationId xmlns:a16="http://schemas.microsoft.com/office/drawing/2014/main" id="{2CACC170-F56C-4B78-9FCB-BF19BA3C7FB8}"/>
              </a:ext>
            </a:extLst>
          </p:cNvPr>
          <p:cNvGrpSpPr/>
          <p:nvPr/>
        </p:nvGrpSpPr>
        <p:grpSpPr>
          <a:xfrm>
            <a:off x="3508744" y="1690688"/>
            <a:ext cx="7474689" cy="4370760"/>
            <a:chOff x="4827181" y="1488558"/>
            <a:chExt cx="7474689" cy="4370760"/>
          </a:xfrm>
        </p:grpSpPr>
        <p:sp>
          <p:nvSpPr>
            <p:cNvPr id="5" name="文本框 4">
              <a:extLst>
                <a:ext uri="{FF2B5EF4-FFF2-40B4-BE49-F238E27FC236}">
                  <a16:creationId xmlns:a16="http://schemas.microsoft.com/office/drawing/2014/main" id="{B58BA304-B294-4F05-83A9-2B71F5D58A9B}"/>
                </a:ext>
              </a:extLst>
            </p:cNvPr>
            <p:cNvSpPr txBox="1"/>
            <p:nvPr/>
          </p:nvSpPr>
          <p:spPr>
            <a:xfrm>
              <a:off x="4827181" y="1488558"/>
              <a:ext cx="935666"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Frame</a:t>
              </a:r>
              <a:endParaRPr lang="zh-CN" altLang="en-US" dirty="0">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4FFFC302-01F7-4323-B1FC-47B45BCBF697}"/>
                </a:ext>
              </a:extLst>
            </p:cNvPr>
            <p:cNvSpPr txBox="1"/>
            <p:nvPr/>
          </p:nvSpPr>
          <p:spPr>
            <a:xfrm>
              <a:off x="4827181" y="2151446"/>
              <a:ext cx="2158410"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Bracing element</a:t>
              </a:r>
              <a:endParaRPr lang="zh-CN" altLang="en-US" dirty="0">
                <a:latin typeface="Calibri" panose="020F0502020204030204" pitchFamily="34" charset="0"/>
                <a:cs typeface="Calibri" panose="020F0502020204030204" pitchFamily="34" charset="0"/>
              </a:endParaRPr>
            </a:p>
          </p:txBody>
        </p:sp>
        <p:sp>
          <p:nvSpPr>
            <p:cNvPr id="8" name="文本框 7">
              <a:extLst>
                <a:ext uri="{FF2B5EF4-FFF2-40B4-BE49-F238E27FC236}">
                  <a16:creationId xmlns:a16="http://schemas.microsoft.com/office/drawing/2014/main" id="{E31850CC-02C4-40CD-BAB4-32B06CEF798D}"/>
                </a:ext>
              </a:extLst>
            </p:cNvPr>
            <p:cNvSpPr txBox="1"/>
            <p:nvPr/>
          </p:nvSpPr>
          <p:spPr>
            <a:xfrm>
              <a:off x="4827181" y="4720527"/>
              <a:ext cx="3623931"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Sheathing Panel Attachments</a:t>
              </a:r>
              <a:endParaRPr lang="zh-CN" altLang="en-US" dirty="0">
                <a:latin typeface="Calibri" panose="020F0502020204030204" pitchFamily="34" charset="0"/>
                <a:cs typeface="Calibri" panose="020F0502020204030204" pitchFamily="34" charset="0"/>
              </a:endParaRPr>
            </a:p>
          </p:txBody>
        </p:sp>
        <p:sp>
          <p:nvSpPr>
            <p:cNvPr id="9" name="文本框 8">
              <a:extLst>
                <a:ext uri="{FF2B5EF4-FFF2-40B4-BE49-F238E27FC236}">
                  <a16:creationId xmlns:a16="http://schemas.microsoft.com/office/drawing/2014/main" id="{F7971786-F188-4F1B-B4B5-A76682544666}"/>
                </a:ext>
              </a:extLst>
            </p:cNvPr>
            <p:cNvSpPr txBox="1"/>
            <p:nvPr/>
          </p:nvSpPr>
          <p:spPr>
            <a:xfrm>
              <a:off x="4827181" y="5489986"/>
              <a:ext cx="3623931"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Attachment to the Test base</a:t>
              </a:r>
              <a:endParaRPr lang="zh-CN" altLang="en-US" dirty="0">
                <a:latin typeface="Calibri" panose="020F0502020204030204" pitchFamily="34" charset="0"/>
                <a:cs typeface="Calibri" panose="020F0502020204030204" pitchFamily="34" charset="0"/>
              </a:endParaRPr>
            </a:p>
          </p:txBody>
        </p:sp>
        <p:sp>
          <p:nvSpPr>
            <p:cNvPr id="10" name="左大括号 9">
              <a:extLst>
                <a:ext uri="{FF2B5EF4-FFF2-40B4-BE49-F238E27FC236}">
                  <a16:creationId xmlns:a16="http://schemas.microsoft.com/office/drawing/2014/main" id="{F4FAFCBC-84FE-484F-8618-9C72B2C8C46A}"/>
                </a:ext>
              </a:extLst>
            </p:cNvPr>
            <p:cNvSpPr/>
            <p:nvPr/>
          </p:nvSpPr>
          <p:spPr>
            <a:xfrm>
              <a:off x="6845773" y="1919889"/>
              <a:ext cx="279635" cy="8324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63101022-6DB0-4029-BC1B-B2DAF4A050F8}"/>
                </a:ext>
              </a:extLst>
            </p:cNvPr>
            <p:cNvSpPr txBox="1"/>
            <p:nvPr/>
          </p:nvSpPr>
          <p:spPr>
            <a:xfrm>
              <a:off x="7230138" y="1736401"/>
              <a:ext cx="2158410"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Panel sheathing</a:t>
              </a:r>
              <a:endParaRPr lang="zh-CN" altLang="en-US" dirty="0">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2659972C-467F-4912-A2F6-1CA5587E86FD}"/>
                </a:ext>
              </a:extLst>
            </p:cNvPr>
            <p:cNvSpPr txBox="1"/>
            <p:nvPr/>
          </p:nvSpPr>
          <p:spPr>
            <a:xfrm>
              <a:off x="7230137" y="2138117"/>
              <a:ext cx="2018593"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Diagonal bracing</a:t>
              </a:r>
              <a:endParaRPr lang="zh-CN" altLang="en-US" dirty="0">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0DAD5602-0F7B-4CA7-9D6A-983846A2568B}"/>
                </a:ext>
              </a:extLst>
            </p:cNvPr>
            <p:cNvSpPr txBox="1"/>
            <p:nvPr/>
          </p:nvSpPr>
          <p:spPr>
            <a:xfrm>
              <a:off x="7230137" y="2539833"/>
              <a:ext cx="2018593"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fastening</a:t>
              </a:r>
              <a:endParaRPr lang="zh-CN" altLang="en-US" dirty="0">
                <a:latin typeface="Calibri" panose="020F0502020204030204" pitchFamily="34" charset="0"/>
                <a:cs typeface="Calibri" panose="020F0502020204030204" pitchFamily="34" charset="0"/>
              </a:endParaRPr>
            </a:p>
          </p:txBody>
        </p:sp>
        <p:grpSp>
          <p:nvGrpSpPr>
            <p:cNvPr id="18" name="组合 17">
              <a:extLst>
                <a:ext uri="{FF2B5EF4-FFF2-40B4-BE49-F238E27FC236}">
                  <a16:creationId xmlns:a16="http://schemas.microsoft.com/office/drawing/2014/main" id="{D739B36E-4CF4-47C1-A56B-D15CC5D48C67}"/>
                </a:ext>
              </a:extLst>
            </p:cNvPr>
            <p:cNvGrpSpPr/>
            <p:nvPr/>
          </p:nvGrpSpPr>
          <p:grpSpPr>
            <a:xfrm>
              <a:off x="4827181" y="3027170"/>
              <a:ext cx="7474689" cy="1194766"/>
              <a:chOff x="4827181" y="2910721"/>
              <a:chExt cx="7474689" cy="1194766"/>
            </a:xfrm>
          </p:grpSpPr>
          <p:sp>
            <p:nvSpPr>
              <p:cNvPr id="7" name="文本框 6">
                <a:extLst>
                  <a:ext uri="{FF2B5EF4-FFF2-40B4-BE49-F238E27FC236}">
                    <a16:creationId xmlns:a16="http://schemas.microsoft.com/office/drawing/2014/main" id="{E0075159-B5AE-4DFD-8D54-B86815986F06}"/>
                  </a:ext>
                </a:extLst>
              </p:cNvPr>
              <p:cNvSpPr txBox="1"/>
              <p:nvPr/>
            </p:nvSpPr>
            <p:spPr>
              <a:xfrm>
                <a:off x="4827181" y="3333711"/>
                <a:ext cx="2158410"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Connection</a:t>
                </a:r>
                <a:endParaRPr lang="zh-CN" altLang="en-US" dirty="0">
                  <a:latin typeface="Calibri" panose="020F0502020204030204" pitchFamily="34" charset="0"/>
                  <a:cs typeface="Calibri" panose="020F0502020204030204" pitchFamily="34" charset="0"/>
                </a:endParaRPr>
              </a:p>
            </p:txBody>
          </p:sp>
          <p:sp>
            <p:nvSpPr>
              <p:cNvPr id="14" name="左大括号 13">
                <a:extLst>
                  <a:ext uri="{FF2B5EF4-FFF2-40B4-BE49-F238E27FC236}">
                    <a16:creationId xmlns:a16="http://schemas.microsoft.com/office/drawing/2014/main" id="{81A744B1-6428-48E0-A7CF-F99249D39C08}"/>
                  </a:ext>
                </a:extLst>
              </p:cNvPr>
              <p:cNvSpPr/>
              <p:nvPr/>
            </p:nvSpPr>
            <p:spPr>
              <a:xfrm>
                <a:off x="6096000" y="3102154"/>
                <a:ext cx="279635" cy="8324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74C7278A-FF27-40F2-BBF5-A21B940F9109}"/>
                  </a:ext>
                </a:extLst>
              </p:cNvPr>
              <p:cNvSpPr txBox="1"/>
              <p:nvPr/>
            </p:nvSpPr>
            <p:spPr>
              <a:xfrm>
                <a:off x="6478593" y="2910721"/>
                <a:ext cx="4068905"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Type</a:t>
                </a:r>
              </a:p>
            </p:txBody>
          </p:sp>
          <p:sp>
            <p:nvSpPr>
              <p:cNvPr id="16" name="文本框 15">
                <a:extLst>
                  <a:ext uri="{FF2B5EF4-FFF2-40B4-BE49-F238E27FC236}">
                    <a16:creationId xmlns:a16="http://schemas.microsoft.com/office/drawing/2014/main" id="{623BBA7C-3416-4887-993A-C3370AA9A280}"/>
                  </a:ext>
                </a:extLst>
              </p:cNvPr>
              <p:cNvSpPr txBox="1"/>
              <p:nvPr/>
            </p:nvSpPr>
            <p:spPr>
              <a:xfrm>
                <a:off x="6478592" y="3326944"/>
                <a:ext cx="4494208"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Spacing edge distance of fasteners</a:t>
                </a:r>
              </a:p>
            </p:txBody>
          </p:sp>
          <p:sp>
            <p:nvSpPr>
              <p:cNvPr id="17" name="文本框 16">
                <a:extLst>
                  <a:ext uri="{FF2B5EF4-FFF2-40B4-BE49-F238E27FC236}">
                    <a16:creationId xmlns:a16="http://schemas.microsoft.com/office/drawing/2014/main" id="{64038531-7D6D-4201-AE4D-CD80336609E3}"/>
                  </a:ext>
                </a:extLst>
              </p:cNvPr>
              <p:cNvSpPr txBox="1"/>
              <p:nvPr/>
            </p:nvSpPr>
            <p:spPr>
              <a:xfrm>
                <a:off x="6478592" y="3736155"/>
                <a:ext cx="5823278" cy="369332"/>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Spacing of the shear connections and hold-down connectors</a:t>
                </a:r>
              </a:p>
            </p:txBody>
          </p:sp>
        </p:grpSp>
      </p:grpSp>
      <p:sp>
        <p:nvSpPr>
          <p:cNvPr id="20" name="矩形 19">
            <a:extLst>
              <a:ext uri="{FF2B5EF4-FFF2-40B4-BE49-F238E27FC236}">
                <a16:creationId xmlns:a16="http://schemas.microsoft.com/office/drawing/2014/main" id="{BA01770A-05E6-49E6-8934-E2CAA2A50A5E}"/>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590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5B705ADD-5739-42A3-A8C4-B2394C5D71AA}"/>
              </a:ext>
            </a:extLst>
          </p:cNvPr>
          <p:cNvGrpSpPr/>
          <p:nvPr/>
        </p:nvGrpSpPr>
        <p:grpSpPr>
          <a:xfrm>
            <a:off x="444574" y="1690688"/>
            <a:ext cx="5777777" cy="4353557"/>
            <a:chOff x="838200" y="1843087"/>
            <a:chExt cx="5777777" cy="4353558"/>
          </a:xfrm>
        </p:grpSpPr>
        <p:pic>
          <p:nvPicPr>
            <p:cNvPr id="4" name="图片 3">
              <a:extLst>
                <a:ext uri="{FF2B5EF4-FFF2-40B4-BE49-F238E27FC236}">
                  <a16:creationId xmlns:a16="http://schemas.microsoft.com/office/drawing/2014/main" id="{2137FD7B-2976-4CAE-BC33-6CA2411D8C09}"/>
                </a:ext>
              </a:extLst>
            </p:cNvPr>
            <p:cNvPicPr>
              <a:picLocks noChangeAspect="1"/>
            </p:cNvPicPr>
            <p:nvPr/>
          </p:nvPicPr>
          <p:blipFill>
            <a:blip r:embed="rId3"/>
            <a:stretch>
              <a:fillRect/>
            </a:stretch>
          </p:blipFill>
          <p:spPr>
            <a:xfrm>
              <a:off x="838200" y="1843087"/>
              <a:ext cx="5394141" cy="4141147"/>
            </a:xfrm>
            <a:prstGeom prst="rect">
              <a:avLst/>
            </a:prstGeom>
          </p:spPr>
        </p:pic>
        <p:cxnSp>
          <p:nvCxnSpPr>
            <p:cNvPr id="12" name="直接箭头连接符 11">
              <a:extLst>
                <a:ext uri="{FF2B5EF4-FFF2-40B4-BE49-F238E27FC236}">
                  <a16:creationId xmlns:a16="http://schemas.microsoft.com/office/drawing/2014/main" id="{B12AFF50-7B27-43CB-8AF0-5C35F2D56553}"/>
                </a:ext>
              </a:extLst>
            </p:cNvPr>
            <p:cNvCxnSpPr/>
            <p:nvPr/>
          </p:nvCxnSpPr>
          <p:spPr>
            <a:xfrm flipH="1">
              <a:off x="5123140" y="4849298"/>
              <a:ext cx="341929" cy="402336"/>
            </a:xfrm>
            <a:prstGeom prst="straightConnector1">
              <a:avLst/>
            </a:prstGeom>
            <a:ln w="9525">
              <a:solidFill>
                <a:schemeClr val="tx1"/>
              </a:solidFill>
              <a:headEnd type="none"/>
              <a:tailEnd type="triangle" w="sm" len="med"/>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420FE184-E96F-40C9-8D4E-B0FA07155E0E}"/>
                </a:ext>
              </a:extLst>
            </p:cNvPr>
            <p:cNvSpPr txBox="1"/>
            <p:nvPr/>
          </p:nvSpPr>
          <p:spPr>
            <a:xfrm>
              <a:off x="5543633" y="4639743"/>
              <a:ext cx="1072344" cy="307777"/>
            </a:xfrm>
            <a:prstGeom prst="rect">
              <a:avLst/>
            </a:prstGeom>
            <a:noFill/>
          </p:spPr>
          <p:txBody>
            <a:bodyPr wrap="square" rtlCol="0">
              <a:spAutoFit/>
            </a:bodyPr>
            <a:lstStyle/>
            <a:p>
              <a:r>
                <a:rPr lang="en-US" altLang="zh-CN" sz="1400" b="1" dirty="0">
                  <a:latin typeface="Calibri" panose="020F0502020204030204" pitchFamily="34" charset="0"/>
                  <a:cs typeface="Calibri" panose="020F0502020204030204" pitchFamily="34" charset="0"/>
                </a:rPr>
                <a:t>Hold-down</a:t>
              </a:r>
              <a:endParaRPr lang="zh-CN" altLang="en-US" sz="1400" b="1" dirty="0">
                <a:latin typeface="Calibri" panose="020F0502020204030204" pitchFamily="34" charset="0"/>
                <a:cs typeface="Calibri" panose="020F0502020204030204" pitchFamily="34" charset="0"/>
              </a:endParaRPr>
            </a:p>
          </p:txBody>
        </p:sp>
        <p:cxnSp>
          <p:nvCxnSpPr>
            <p:cNvPr id="14" name="直接箭头连接符 13">
              <a:extLst>
                <a:ext uri="{FF2B5EF4-FFF2-40B4-BE49-F238E27FC236}">
                  <a16:creationId xmlns:a16="http://schemas.microsoft.com/office/drawing/2014/main" id="{0D57BDE8-61F5-4BE7-A35A-B8572015CA52}"/>
                </a:ext>
              </a:extLst>
            </p:cNvPr>
            <p:cNvCxnSpPr>
              <a:cxnSpLocks/>
            </p:cNvCxnSpPr>
            <p:nvPr/>
          </p:nvCxnSpPr>
          <p:spPr>
            <a:xfrm flipH="1" flipV="1">
              <a:off x="4363395" y="5387474"/>
              <a:ext cx="523230" cy="596760"/>
            </a:xfrm>
            <a:prstGeom prst="straightConnector1">
              <a:avLst/>
            </a:prstGeom>
            <a:ln w="9525">
              <a:solidFill>
                <a:schemeClr val="tx1"/>
              </a:solidFill>
              <a:headEnd type="none"/>
              <a:tailEnd type="triangle" w="sm" len="med"/>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E3F30C88-52ED-4628-ABF0-054E5C87E0BA}"/>
                </a:ext>
              </a:extLst>
            </p:cNvPr>
            <p:cNvSpPr txBox="1"/>
            <p:nvPr/>
          </p:nvSpPr>
          <p:spPr>
            <a:xfrm>
              <a:off x="4928897" y="5888868"/>
              <a:ext cx="1072344" cy="307777"/>
            </a:xfrm>
            <a:prstGeom prst="rect">
              <a:avLst/>
            </a:prstGeom>
            <a:noFill/>
          </p:spPr>
          <p:txBody>
            <a:bodyPr wrap="square" rtlCol="0">
              <a:spAutoFit/>
            </a:bodyPr>
            <a:lstStyle/>
            <a:p>
              <a:r>
                <a:rPr lang="en-US" altLang="zh-CN" sz="1400" b="1" dirty="0">
                  <a:latin typeface="Calibri" panose="020F0502020204030204" pitchFamily="34" charset="0"/>
                  <a:cs typeface="Calibri" panose="020F0502020204030204" pitchFamily="34" charset="0"/>
                </a:rPr>
                <a:t>Anchors</a:t>
              </a:r>
              <a:endParaRPr lang="zh-CN" altLang="en-US" sz="1400" b="1" dirty="0">
                <a:latin typeface="Calibri" panose="020F0502020204030204" pitchFamily="34" charset="0"/>
                <a:cs typeface="Calibri" panose="020F0502020204030204" pitchFamily="34" charset="0"/>
              </a:endParaRPr>
            </a:p>
          </p:txBody>
        </p:sp>
        <p:cxnSp>
          <p:nvCxnSpPr>
            <p:cNvPr id="9" name="直接箭头连接符 8">
              <a:extLst>
                <a:ext uri="{FF2B5EF4-FFF2-40B4-BE49-F238E27FC236}">
                  <a16:creationId xmlns:a16="http://schemas.microsoft.com/office/drawing/2014/main" id="{33936D15-8A28-4E32-A604-D36544CEBC93}"/>
                </a:ext>
              </a:extLst>
            </p:cNvPr>
            <p:cNvCxnSpPr>
              <a:cxnSpLocks/>
            </p:cNvCxnSpPr>
            <p:nvPr/>
          </p:nvCxnSpPr>
          <p:spPr>
            <a:xfrm flipH="1">
              <a:off x="5106889" y="3962809"/>
              <a:ext cx="428279" cy="435589"/>
            </a:xfrm>
            <a:prstGeom prst="straightConnector1">
              <a:avLst/>
            </a:prstGeom>
            <a:ln w="9525">
              <a:solidFill>
                <a:schemeClr val="tx1"/>
              </a:solidFill>
              <a:headEnd type="none"/>
              <a:tailEnd type="triangle" w="sm" len="med"/>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8A22D597-C889-4306-85E5-36977AB7D2FD}"/>
                </a:ext>
              </a:extLst>
            </p:cNvPr>
            <p:cNvSpPr txBox="1"/>
            <p:nvPr/>
          </p:nvSpPr>
          <p:spPr>
            <a:xfrm>
              <a:off x="5535168" y="3808920"/>
              <a:ext cx="1072344" cy="523220"/>
            </a:xfrm>
            <a:prstGeom prst="rect">
              <a:avLst/>
            </a:prstGeom>
            <a:noFill/>
          </p:spPr>
          <p:txBody>
            <a:bodyPr wrap="square" rtlCol="0">
              <a:spAutoFit/>
            </a:bodyPr>
            <a:lstStyle/>
            <a:p>
              <a:r>
                <a:rPr lang="en-US" altLang="zh-CN" sz="1400" b="1" dirty="0">
                  <a:latin typeface="Calibri" panose="020F0502020204030204" pitchFamily="34" charset="0"/>
                  <a:cs typeface="Calibri" panose="020F0502020204030204" pitchFamily="34" charset="0"/>
                </a:rPr>
                <a:t>Optional horiz. joint</a:t>
              </a:r>
              <a:endParaRPr lang="zh-CN" altLang="en-US" sz="1400" b="1" dirty="0">
                <a:latin typeface="Calibri" panose="020F0502020204030204" pitchFamily="34" charset="0"/>
                <a:cs typeface="Calibri" panose="020F0502020204030204" pitchFamily="34" charset="0"/>
              </a:endParaRPr>
            </a:p>
          </p:txBody>
        </p:sp>
      </p:grpSp>
      <p:sp>
        <p:nvSpPr>
          <p:cNvPr id="16" name="矩形 15">
            <a:extLst>
              <a:ext uri="{FF2B5EF4-FFF2-40B4-BE49-F238E27FC236}">
                <a16:creationId xmlns:a16="http://schemas.microsoft.com/office/drawing/2014/main" id="{5167FFBF-D51F-4DDE-AB53-57CF4EEF9974}"/>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タイトル 1">
            <a:extLst>
              <a:ext uri="{FF2B5EF4-FFF2-40B4-BE49-F238E27FC236}">
                <a16:creationId xmlns:a16="http://schemas.microsoft.com/office/drawing/2014/main" id="{F387F821-993C-4DBD-98E0-E3403220E2DB}"/>
              </a:ext>
            </a:extLst>
          </p:cNvPr>
          <p:cNvSpPr>
            <a:spLocks noGrp="1"/>
          </p:cNvSpPr>
          <p:nvPr>
            <p:ph type="title"/>
          </p:nvPr>
        </p:nvSpPr>
        <p:spPr>
          <a:xfrm>
            <a:off x="838200" y="365125"/>
            <a:ext cx="10515600" cy="1325563"/>
          </a:xfrm>
        </p:spPr>
        <p:txBody>
          <a:bodyPr/>
          <a:lstStyle/>
          <a:p>
            <a:r>
              <a:rPr kumimoji="1" lang="en-US" altLang="ja-JP" dirty="0">
                <a:latin typeface="Calibri" panose="020F0502020204030204" pitchFamily="34" charset="0"/>
                <a:cs typeface="Calibri" panose="020F0502020204030204" pitchFamily="34" charset="0"/>
              </a:rPr>
              <a:t>Test setup</a:t>
            </a:r>
            <a:endParaRPr kumimoji="1" lang="ja-JP" altLang="en-US" dirty="0">
              <a:latin typeface="Calibri" panose="020F0502020204030204" pitchFamily="34" charset="0"/>
              <a:cs typeface="Calibri" panose="020F0502020204030204" pitchFamily="34" charset="0"/>
            </a:endParaRPr>
          </a:p>
        </p:txBody>
      </p:sp>
      <p:pic>
        <p:nvPicPr>
          <p:cNvPr id="19" name="コンテンツ プレースホルダー 7">
            <a:extLst>
              <a:ext uri="{FF2B5EF4-FFF2-40B4-BE49-F238E27FC236}">
                <a16:creationId xmlns:a16="http://schemas.microsoft.com/office/drawing/2014/main" id="{F444F47E-0A3B-468D-8FE0-E24A6D55B4BD}"/>
              </a:ext>
            </a:extLst>
          </p:cNvPr>
          <p:cNvPicPr>
            <a:picLocks noGrp="1" noChangeAspect="1"/>
          </p:cNvPicPr>
          <p:nvPr>
            <p:ph idx="1"/>
          </p:nvPr>
        </p:nvPicPr>
        <p:blipFill rotWithShape="1">
          <a:blip r:embed="rId4"/>
          <a:srcRect l="18142" t="-1360" r="520" b="1360"/>
          <a:stretch/>
        </p:blipFill>
        <p:spPr>
          <a:xfrm rot="5400000">
            <a:off x="6769246" y="1196660"/>
            <a:ext cx="4418096" cy="5538264"/>
          </a:xfrm>
          <a:prstGeom prst="rect">
            <a:avLst/>
          </a:prstGeom>
        </p:spPr>
      </p:pic>
      <p:sp>
        <p:nvSpPr>
          <p:cNvPr id="20" name="矩形 19">
            <a:extLst>
              <a:ext uri="{FF2B5EF4-FFF2-40B4-BE49-F238E27FC236}">
                <a16:creationId xmlns:a16="http://schemas.microsoft.com/office/drawing/2014/main" id="{75486803-FAC0-41EC-8733-B517E9B987BB}"/>
              </a:ext>
            </a:extLst>
          </p:cNvPr>
          <p:cNvSpPr/>
          <p:nvPr/>
        </p:nvSpPr>
        <p:spPr>
          <a:xfrm>
            <a:off x="6053471" y="6240896"/>
            <a:ext cx="6096000" cy="276999"/>
          </a:xfrm>
          <a:prstGeom prst="rect">
            <a:avLst/>
          </a:prstGeom>
        </p:spPr>
        <p:txBody>
          <a:bodyPr>
            <a:spAutoFit/>
          </a:bodyPr>
          <a:lstStyle/>
          <a:p>
            <a:r>
              <a:rPr lang="en-US" altLang="ja-JP" sz="1200" dirty="0"/>
              <a:t>(</a:t>
            </a:r>
            <a:r>
              <a:rPr lang="ja-JP" altLang="en-US" sz="1200" dirty="0"/>
              <a:t>枠組壁工法耐力壁及びその倍率性能試験・評価業務方法書　日本建築総合試験所）</a:t>
            </a:r>
            <a:endParaRPr lang="en-US" altLang="ja-JP" sz="1200" dirty="0"/>
          </a:p>
        </p:txBody>
      </p:sp>
      <p:sp>
        <p:nvSpPr>
          <p:cNvPr id="21" name="矩形 20">
            <a:extLst>
              <a:ext uri="{FF2B5EF4-FFF2-40B4-BE49-F238E27FC236}">
                <a16:creationId xmlns:a16="http://schemas.microsoft.com/office/drawing/2014/main" id="{C9FCE55A-EB59-4FC4-BAC2-19FDFEFEDD46}"/>
              </a:ext>
            </a:extLst>
          </p:cNvPr>
          <p:cNvSpPr/>
          <p:nvPr/>
        </p:nvSpPr>
        <p:spPr>
          <a:xfrm>
            <a:off x="2589249" y="6117322"/>
            <a:ext cx="1317990" cy="369332"/>
          </a:xfrm>
          <a:prstGeom prst="rect">
            <a:avLst/>
          </a:prstGeom>
        </p:spPr>
        <p:txBody>
          <a:bodyPr wrap="none">
            <a:spAutoFit/>
          </a:bodyPr>
          <a:lstStyle/>
          <a:p>
            <a:r>
              <a:rPr lang="zh-CN" altLang="en-US" sz="1200" dirty="0"/>
              <a:t>（</a:t>
            </a:r>
            <a:r>
              <a:rPr lang="en-US" altLang="ja-JP" sz="1200" dirty="0"/>
              <a:t>ASTM</a:t>
            </a:r>
            <a:r>
              <a:rPr lang="en-US" altLang="ja-JP" dirty="0">
                <a:latin typeface="Calibri" panose="020F0502020204030204" pitchFamily="34" charset="0"/>
                <a:cs typeface="Calibri" panose="020F0502020204030204" pitchFamily="34" charset="0"/>
              </a:rPr>
              <a:t> </a:t>
            </a:r>
            <a:r>
              <a:rPr lang="en-US" altLang="ja-JP" sz="1200" dirty="0"/>
              <a:t>E2126)</a:t>
            </a:r>
            <a:endParaRPr lang="zh-CN" altLang="en-US" sz="1200" dirty="0"/>
          </a:p>
        </p:txBody>
      </p:sp>
    </p:spTree>
    <p:extLst>
      <p:ext uri="{BB962C8B-B14F-4D97-AF65-F5344CB8AC3E}">
        <p14:creationId xmlns:p14="http://schemas.microsoft.com/office/powerpoint/2010/main" val="178400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stretch>
            <a:fillRect/>
          </a:stretch>
        </p:blipFill>
        <p:spPr>
          <a:xfrm rot="5400000">
            <a:off x="1471501" y="1562432"/>
            <a:ext cx="4662712" cy="5224024"/>
          </a:xfrm>
          <a:prstGeom prst="rect">
            <a:avLst/>
          </a:prstGeom>
        </p:spPr>
      </p:pic>
      <p:sp>
        <p:nvSpPr>
          <p:cNvPr id="9" name="文本框 8">
            <a:extLst>
              <a:ext uri="{FF2B5EF4-FFF2-40B4-BE49-F238E27FC236}">
                <a16:creationId xmlns:a16="http://schemas.microsoft.com/office/drawing/2014/main" id="{1BD8A260-5ECC-4950-A4D6-FE4E4B7741AE}"/>
              </a:ext>
            </a:extLst>
          </p:cNvPr>
          <p:cNvSpPr txBox="1"/>
          <p:nvPr/>
        </p:nvSpPr>
        <p:spPr>
          <a:xfrm>
            <a:off x="7985051" y="3681820"/>
            <a:ext cx="2753833" cy="923330"/>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If necessary both Japan and US use the tie-rod method </a:t>
            </a:r>
            <a:endParaRPr lang="zh-CN" altLang="en-US" dirty="0">
              <a:latin typeface="Calibri" panose="020F0502020204030204" pitchFamily="34" charset="0"/>
              <a:cs typeface="Calibri" panose="020F0502020204030204" pitchFamily="34" charset="0"/>
            </a:endParaRPr>
          </a:p>
        </p:txBody>
      </p:sp>
      <p:sp>
        <p:nvSpPr>
          <p:cNvPr id="10" name="矩形 9">
            <a:extLst>
              <a:ext uri="{FF2B5EF4-FFF2-40B4-BE49-F238E27FC236}">
                <a16:creationId xmlns:a16="http://schemas.microsoft.com/office/drawing/2014/main" id="{EB0C7F14-59EC-42CA-A717-0604D5392365}"/>
              </a:ext>
            </a:extLst>
          </p:cNvPr>
          <p:cNvSpPr/>
          <p:nvPr/>
        </p:nvSpPr>
        <p:spPr>
          <a:xfrm>
            <a:off x="3253563" y="1843087"/>
            <a:ext cx="839972" cy="4323798"/>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cxnSp>
        <p:nvCxnSpPr>
          <p:cNvPr id="12" name="直接箭头连接符 11">
            <a:extLst>
              <a:ext uri="{FF2B5EF4-FFF2-40B4-BE49-F238E27FC236}">
                <a16:creationId xmlns:a16="http://schemas.microsoft.com/office/drawing/2014/main" id="{79A3C811-96B9-4F96-BF1A-95BEDBE44EAC}"/>
              </a:ext>
            </a:extLst>
          </p:cNvPr>
          <p:cNvCxnSpPr>
            <a:stCxn id="10" idx="3"/>
          </p:cNvCxnSpPr>
          <p:nvPr/>
        </p:nvCxnSpPr>
        <p:spPr>
          <a:xfrm>
            <a:off x="4093535" y="4004986"/>
            <a:ext cx="3498112" cy="348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69B44BBD-7100-4F54-90F3-29F4AAB12D40}"/>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タイトル 1">
            <a:extLst>
              <a:ext uri="{FF2B5EF4-FFF2-40B4-BE49-F238E27FC236}">
                <a16:creationId xmlns:a16="http://schemas.microsoft.com/office/drawing/2014/main" id="{697B1AE3-BC35-4755-BB46-D1DCC4B1958A}"/>
              </a:ext>
            </a:extLst>
          </p:cNvPr>
          <p:cNvSpPr>
            <a:spLocks noGrp="1"/>
          </p:cNvSpPr>
          <p:nvPr>
            <p:ph type="title"/>
          </p:nvPr>
        </p:nvSpPr>
        <p:spPr>
          <a:xfrm>
            <a:off x="838200" y="365125"/>
            <a:ext cx="10515600" cy="1325563"/>
          </a:xfrm>
        </p:spPr>
        <p:txBody>
          <a:bodyPr/>
          <a:lstStyle/>
          <a:p>
            <a:r>
              <a:rPr kumimoji="1" lang="en-US" altLang="ja-JP" dirty="0">
                <a:latin typeface="Calibri" panose="020F0502020204030204" pitchFamily="34" charset="0"/>
                <a:cs typeface="Calibri" panose="020F0502020204030204" pitchFamily="34" charset="0"/>
              </a:rPr>
              <a:t>Test setup</a:t>
            </a:r>
            <a:endParaRPr kumimoji="1"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3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76745" y="3180478"/>
            <a:ext cx="4701041" cy="1967341"/>
          </a:xfrm>
        </p:spPr>
        <p:txBody>
          <a:bodyPr>
            <a:normAutofit/>
          </a:bodyPr>
          <a:lstStyle/>
          <a:p>
            <a:pPr marL="0" indent="0">
              <a:buNone/>
            </a:pPr>
            <a:r>
              <a:rPr kumimoji="1" lang="en-US" altLang="ja-JP" sz="2000" dirty="0">
                <a:latin typeface="Times New Roman" panose="02020603050405020304" pitchFamily="18" charset="0"/>
                <a:cs typeface="Times New Roman" panose="02020603050405020304" pitchFamily="18" charset="0"/>
              </a:rPr>
              <a:t>Consists of two pattern. </a:t>
            </a:r>
          </a:p>
          <a:p>
            <a:pPr marL="0" indent="0">
              <a:buNone/>
            </a:pPr>
            <a:r>
              <a:rPr kumimoji="1" lang="en-US" altLang="ja-JP" sz="2000" dirty="0">
                <a:latin typeface="Times New Roman" panose="02020603050405020304" pitchFamily="18" charset="0"/>
                <a:cs typeface="Times New Roman" panose="02020603050405020304" pitchFamily="18" charset="0"/>
              </a:rPr>
              <a:t>The first pattern consists of three phase, at displacements representing 25%, 50%, 75% of anticipated </a:t>
            </a:r>
            <a:r>
              <a:rPr kumimoji="1" lang="en-US" altLang="ja-JP" sz="2000" dirty="0">
                <a:solidFill>
                  <a:srgbClr val="FF0000"/>
                </a:solidFill>
                <a:latin typeface="Times New Roman" panose="02020603050405020304" pitchFamily="18" charset="0"/>
                <a:cs typeface="Times New Roman" panose="02020603050405020304" pitchFamily="18" charset="0"/>
              </a:rPr>
              <a:t>FME</a:t>
            </a:r>
            <a:r>
              <a:rPr kumimoji="1" lang="en-US" altLang="ja-JP" sz="2000" dirty="0">
                <a:latin typeface="Times New Roman" panose="02020603050405020304" pitchFamily="18" charset="0"/>
                <a:cs typeface="Times New Roman" panose="02020603050405020304" pitchFamily="18" charset="0"/>
              </a:rPr>
              <a:t>. </a:t>
            </a:r>
          </a:p>
        </p:txBody>
      </p:sp>
      <p:pic>
        <p:nvPicPr>
          <p:cNvPr id="4" name="図 3"/>
          <p:cNvPicPr>
            <a:picLocks noChangeAspect="1"/>
          </p:cNvPicPr>
          <p:nvPr/>
        </p:nvPicPr>
        <p:blipFill>
          <a:blip r:embed="rId3"/>
          <a:stretch>
            <a:fillRect/>
          </a:stretch>
        </p:blipFill>
        <p:spPr>
          <a:xfrm>
            <a:off x="6096000" y="2210676"/>
            <a:ext cx="5698908" cy="3378861"/>
          </a:xfrm>
          <a:prstGeom prst="rect">
            <a:avLst/>
          </a:prstGeom>
        </p:spPr>
      </p:pic>
      <p:sp>
        <p:nvSpPr>
          <p:cNvPr id="9" name="矩形 8">
            <a:extLst>
              <a:ext uri="{FF2B5EF4-FFF2-40B4-BE49-F238E27FC236}">
                <a16:creationId xmlns:a16="http://schemas.microsoft.com/office/drawing/2014/main" id="{A1FC6D3B-1897-49AD-887A-CD3B47482500}"/>
              </a:ext>
            </a:extLst>
          </p:cNvPr>
          <p:cNvSpPr/>
          <p:nvPr/>
        </p:nvSpPr>
        <p:spPr>
          <a:xfrm>
            <a:off x="935666" y="1268463"/>
            <a:ext cx="7049386" cy="925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タイトル 1">
            <a:extLst>
              <a:ext uri="{FF2B5EF4-FFF2-40B4-BE49-F238E27FC236}">
                <a16:creationId xmlns:a16="http://schemas.microsoft.com/office/drawing/2014/main" id="{C3485CB9-4140-4A27-8173-3C68B7472604}"/>
              </a:ext>
            </a:extLst>
          </p:cNvPr>
          <p:cNvSpPr>
            <a:spLocks noGrp="1"/>
          </p:cNvSpPr>
          <p:nvPr>
            <p:ph type="title"/>
          </p:nvPr>
        </p:nvSpPr>
        <p:spPr>
          <a:xfrm>
            <a:off x="838200" y="365125"/>
            <a:ext cx="10515600" cy="1325563"/>
          </a:xfrm>
        </p:spPr>
        <p:txBody>
          <a:bodyPr/>
          <a:lstStyle/>
          <a:p>
            <a:r>
              <a:rPr kumimoji="1" lang="en-US" altLang="ja-JP" dirty="0">
                <a:latin typeface="Calibri" panose="020F0502020204030204" pitchFamily="34" charset="0"/>
                <a:cs typeface="Calibri" panose="020F0502020204030204" pitchFamily="34" charset="0"/>
              </a:rPr>
              <a:t>Test procedure-loading method</a:t>
            </a:r>
            <a:endParaRPr kumimoji="1" lang="ja-JP" altLang="en-US" dirty="0">
              <a:latin typeface="Calibri" panose="020F0502020204030204" pitchFamily="34" charset="0"/>
              <a:cs typeface="Calibri" panose="020F0502020204030204" pitchFamily="34" charset="0"/>
            </a:endParaRPr>
          </a:p>
        </p:txBody>
      </p:sp>
      <p:sp>
        <p:nvSpPr>
          <p:cNvPr id="11" name="コンテンツ プレースホルダー 2">
            <a:extLst>
              <a:ext uri="{FF2B5EF4-FFF2-40B4-BE49-F238E27FC236}">
                <a16:creationId xmlns:a16="http://schemas.microsoft.com/office/drawing/2014/main" id="{4CD55DD5-A444-4A27-9CD7-0F3807E475BE}"/>
              </a:ext>
            </a:extLst>
          </p:cNvPr>
          <p:cNvSpPr txBox="1">
            <a:spLocks/>
          </p:cNvSpPr>
          <p:nvPr/>
        </p:nvSpPr>
        <p:spPr>
          <a:xfrm>
            <a:off x="976745" y="1867259"/>
            <a:ext cx="5119255" cy="12055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Calibri" panose="020F0502020204030204" pitchFamily="34" charset="0"/>
                <a:cs typeface="Calibri" panose="020F0502020204030204" pitchFamily="34" charset="0"/>
              </a:rPr>
              <a:t>Method-A  SPD method</a:t>
            </a:r>
          </a:p>
          <a:p>
            <a:pPr marL="0" indent="0">
              <a:buFont typeface="Arial" panose="020B0604020202020204" pitchFamily="34" charset="0"/>
              <a:buNone/>
            </a:pPr>
            <a:r>
              <a:rPr lang="en-US" altLang="ja-JP" sz="2400" dirty="0">
                <a:latin typeface="Calibri" panose="020F0502020204030204" pitchFamily="34" charset="0"/>
                <a:cs typeface="Calibri" panose="020F0502020204030204" pitchFamily="34" charset="0"/>
              </a:rPr>
              <a:t>(Sequential-phased Displacement Procedure)</a:t>
            </a:r>
            <a:endParaRPr lang="ja-JP" altLang="en-US" sz="2400" dirty="0">
              <a:latin typeface="Calibri" panose="020F0502020204030204" pitchFamily="34" charset="0"/>
              <a:cs typeface="Calibri" panose="020F0502020204030204" pitchFamily="34" charset="0"/>
            </a:endParaRPr>
          </a:p>
        </p:txBody>
      </p:sp>
      <p:cxnSp>
        <p:nvCxnSpPr>
          <p:cNvPr id="13" name="直接连接符 12">
            <a:extLst>
              <a:ext uri="{FF2B5EF4-FFF2-40B4-BE49-F238E27FC236}">
                <a16:creationId xmlns:a16="http://schemas.microsoft.com/office/drawing/2014/main" id="{C50B628F-DC73-4E3D-8886-BF41F815FF50}"/>
              </a:ext>
            </a:extLst>
          </p:cNvPr>
          <p:cNvCxnSpPr>
            <a:cxnSpLocks/>
          </p:cNvCxnSpPr>
          <p:nvPr/>
        </p:nvCxnSpPr>
        <p:spPr>
          <a:xfrm>
            <a:off x="6655981" y="3604438"/>
            <a:ext cx="160109"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F4A5519-31AC-4578-B1A2-FB78AF2C15EA}"/>
              </a:ext>
            </a:extLst>
          </p:cNvPr>
          <p:cNvCxnSpPr>
            <a:cxnSpLocks/>
          </p:cNvCxnSpPr>
          <p:nvPr/>
        </p:nvCxnSpPr>
        <p:spPr>
          <a:xfrm>
            <a:off x="6655981" y="3516808"/>
            <a:ext cx="396329"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4F8B55AE-CBAC-443C-BAD9-C2DEDEE97143}"/>
              </a:ext>
            </a:extLst>
          </p:cNvPr>
          <p:cNvCxnSpPr>
            <a:cxnSpLocks/>
          </p:cNvCxnSpPr>
          <p:nvPr/>
        </p:nvCxnSpPr>
        <p:spPr>
          <a:xfrm>
            <a:off x="6655981" y="3337123"/>
            <a:ext cx="659219"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6953DFAB-DA0E-49D6-9ADA-434C3C10CAE2}"/>
              </a:ext>
            </a:extLst>
          </p:cNvPr>
          <p:cNvSpPr/>
          <p:nvPr/>
        </p:nvSpPr>
        <p:spPr>
          <a:xfrm>
            <a:off x="7285175" y="3072809"/>
            <a:ext cx="497840" cy="1600789"/>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88646AAD-94D4-4FFE-888E-B6611AEA6B71}"/>
              </a:ext>
            </a:extLst>
          </p:cNvPr>
          <p:cNvCxnSpPr>
            <a:cxnSpLocks/>
          </p:cNvCxnSpPr>
          <p:nvPr/>
        </p:nvCxnSpPr>
        <p:spPr>
          <a:xfrm>
            <a:off x="6640015" y="3516808"/>
            <a:ext cx="894080"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7F862ABA-EF7F-4B73-BA7A-61E9288959C9}"/>
              </a:ext>
            </a:extLst>
          </p:cNvPr>
          <p:cNvCxnSpPr>
            <a:cxnSpLocks/>
          </p:cNvCxnSpPr>
          <p:nvPr/>
        </p:nvCxnSpPr>
        <p:spPr>
          <a:xfrm>
            <a:off x="6640015" y="3429000"/>
            <a:ext cx="751385"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368306EB-1682-4624-85A6-F817B669AD79}"/>
              </a:ext>
            </a:extLst>
          </p:cNvPr>
          <p:cNvCxnSpPr>
            <a:cxnSpLocks/>
          </p:cNvCxnSpPr>
          <p:nvPr/>
        </p:nvCxnSpPr>
        <p:spPr>
          <a:xfrm>
            <a:off x="6655981" y="3429000"/>
            <a:ext cx="572859"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BC9A5221-4E78-4AA4-88B7-389C236BF5FE}"/>
              </a:ext>
            </a:extLst>
          </p:cNvPr>
          <p:cNvSpPr/>
          <p:nvPr/>
        </p:nvSpPr>
        <p:spPr>
          <a:xfrm>
            <a:off x="6038260" y="2820552"/>
            <a:ext cx="284686" cy="856097"/>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306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4855</TotalTime>
  <Words>1383</Words>
  <Application>Microsoft Office PowerPoint</Application>
  <PresentationFormat>宽屏</PresentationFormat>
  <Paragraphs>146</Paragraphs>
  <Slides>17</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游ゴシック</vt:lpstr>
      <vt:lpstr>游ゴシック Light</vt:lpstr>
      <vt:lpstr>等线</vt:lpstr>
      <vt:lpstr>Arial</vt:lpstr>
      <vt:lpstr>Calibri</vt:lpstr>
      <vt:lpstr>Cambria Math</vt:lpstr>
      <vt:lpstr>Times New Roman</vt:lpstr>
      <vt:lpstr>Office テーマ</vt:lpstr>
      <vt:lpstr>The Background of Nominal Unit shear strength(Vs) for shear wall in US standard </vt:lpstr>
      <vt:lpstr>Content</vt:lpstr>
      <vt:lpstr>Introduction</vt:lpstr>
      <vt:lpstr>Introduction</vt:lpstr>
      <vt:lpstr>Introduction</vt:lpstr>
      <vt:lpstr>Specimens-ASTM E2126</vt:lpstr>
      <vt:lpstr>Test setup</vt:lpstr>
      <vt:lpstr>Test setup</vt:lpstr>
      <vt:lpstr>Test procedure-loading method</vt:lpstr>
      <vt:lpstr>Test procedure-loading method</vt:lpstr>
      <vt:lpstr>Test procedure-loading method</vt:lpstr>
      <vt:lpstr>Test procedure-loading method</vt:lpstr>
      <vt:lpstr>PowerPoint 演示文稿</vt:lpstr>
      <vt:lpstr>Test procedure-loading method</vt:lpstr>
      <vt:lpstr>Calculation</vt:lpstr>
      <vt:lpstr>Calculation</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standard cyclic load test methods of American and Japan</dc:title>
  <dc:creator>ZHAO JIANCHI</dc:creator>
  <cp:lastModifiedBy>李 瑞</cp:lastModifiedBy>
  <cp:revision>88</cp:revision>
  <dcterms:created xsi:type="dcterms:W3CDTF">2019-06-16T11:22:40Z</dcterms:created>
  <dcterms:modified xsi:type="dcterms:W3CDTF">2019-06-20T05:47:30Z</dcterms:modified>
</cp:coreProperties>
</file>